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4" r:id="rId23"/>
    <p:sldId id="275" r:id="rId24"/>
    <p:sldId id="25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3381" autoAdjust="0"/>
  </p:normalViewPr>
  <p:slideViewPr>
    <p:cSldViewPr snapToGrid="0" snapToObjects="1" showGuides="1">
      <p:cViewPr varScale="1">
        <p:scale>
          <a:sx n="82" d="100"/>
          <a:sy n="82" d="100"/>
        </p:scale>
        <p:origin x="16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rivacy@smu.ca" TargetMode="External"/><Relationship Id="rId1" Type="http://schemas.openxmlformats.org/officeDocument/2006/relationships/hyperlink" Target="mailto:Claire.Milton@smu.ca" TargetMode="Externa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hyperlink" Target="mailto:Claire.Milton@smu.ca" TargetMode="External"/><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mailto:privacy@smu.ca" TargetMode="External"/><Relationship Id="rId5" Type="http://schemas.openxmlformats.org/officeDocument/2006/relationships/image" Target="../media/image16.sv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5459E0-5D8A-45A0-9733-F3AD0EF81DF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76C174A-CA41-4B77-BD33-8CF37FF0280A}">
      <dgm:prSet/>
      <dgm:spPr/>
      <dgm:t>
        <a:bodyPr/>
        <a:lstStyle/>
        <a:p>
          <a:pPr>
            <a:lnSpc>
              <a:spcPct val="100000"/>
            </a:lnSpc>
          </a:pPr>
          <a:r>
            <a:rPr lang="en-CA">
              <a:hlinkClick xmlns:r="http://schemas.openxmlformats.org/officeDocument/2006/relationships" r:id="rId1"/>
            </a:rPr>
            <a:t>Claire.Milton@smu.ca</a:t>
          </a:r>
          <a:endParaRPr lang="en-US"/>
        </a:p>
      </dgm:t>
    </dgm:pt>
    <dgm:pt modelId="{21DFF495-49A5-4307-AC74-52E922886A96}" type="parTrans" cxnId="{E80454E8-5229-4514-AE1D-2537D1554146}">
      <dgm:prSet/>
      <dgm:spPr/>
      <dgm:t>
        <a:bodyPr/>
        <a:lstStyle/>
        <a:p>
          <a:endParaRPr lang="en-US"/>
        </a:p>
      </dgm:t>
    </dgm:pt>
    <dgm:pt modelId="{A41E8C82-FD9D-4FF4-8CB2-53E1C393A335}" type="sibTrans" cxnId="{E80454E8-5229-4514-AE1D-2537D1554146}">
      <dgm:prSet/>
      <dgm:spPr/>
      <dgm:t>
        <a:bodyPr/>
        <a:lstStyle/>
        <a:p>
          <a:endParaRPr lang="en-US"/>
        </a:p>
      </dgm:t>
    </dgm:pt>
    <dgm:pt modelId="{D15955C0-3922-4C1C-B9B2-73E7DB7E286B}">
      <dgm:prSet/>
      <dgm:spPr/>
      <dgm:t>
        <a:bodyPr/>
        <a:lstStyle/>
        <a:p>
          <a:pPr>
            <a:lnSpc>
              <a:spcPct val="100000"/>
            </a:lnSpc>
          </a:pPr>
          <a:r>
            <a:rPr lang="en-CA">
              <a:hlinkClick xmlns:r="http://schemas.openxmlformats.org/officeDocument/2006/relationships" r:id="rId2"/>
            </a:rPr>
            <a:t>privacy@smu.ca</a:t>
          </a:r>
          <a:r>
            <a:rPr lang="en-CA"/>
            <a:t> </a:t>
          </a:r>
          <a:endParaRPr lang="en-US"/>
        </a:p>
      </dgm:t>
    </dgm:pt>
    <dgm:pt modelId="{2FDF4EF4-F768-43E2-AD4D-BAD6701DA150}" type="parTrans" cxnId="{95C2583C-7AF1-4B6B-8FA6-6535D84607EE}">
      <dgm:prSet/>
      <dgm:spPr/>
      <dgm:t>
        <a:bodyPr/>
        <a:lstStyle/>
        <a:p>
          <a:endParaRPr lang="en-US"/>
        </a:p>
      </dgm:t>
    </dgm:pt>
    <dgm:pt modelId="{3BE98418-7807-4029-9D21-416D08E0F12E}" type="sibTrans" cxnId="{95C2583C-7AF1-4B6B-8FA6-6535D84607EE}">
      <dgm:prSet/>
      <dgm:spPr/>
      <dgm:t>
        <a:bodyPr/>
        <a:lstStyle/>
        <a:p>
          <a:endParaRPr lang="en-US"/>
        </a:p>
      </dgm:t>
    </dgm:pt>
    <dgm:pt modelId="{3E48859C-1BA6-44D4-94D1-B0A78E662CC4}" type="pres">
      <dgm:prSet presAssocID="{7D5459E0-5D8A-45A0-9733-F3AD0EF81DF2}" presName="root" presStyleCnt="0">
        <dgm:presLayoutVars>
          <dgm:dir/>
          <dgm:resizeHandles val="exact"/>
        </dgm:presLayoutVars>
      </dgm:prSet>
      <dgm:spPr/>
    </dgm:pt>
    <dgm:pt modelId="{24E5E2A6-15B6-43B7-9310-AF457C1A9BAB}" type="pres">
      <dgm:prSet presAssocID="{F76C174A-CA41-4B77-BD33-8CF37FF0280A}" presName="compNode" presStyleCnt="0"/>
      <dgm:spPr/>
    </dgm:pt>
    <dgm:pt modelId="{8BDE5AB8-7874-40A9-A596-2D9ADD406C65}" type="pres">
      <dgm:prSet presAssocID="{F76C174A-CA41-4B77-BD33-8CF37FF0280A}"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78502F73-3430-41F5-BA69-544933262B23}" type="pres">
      <dgm:prSet presAssocID="{F76C174A-CA41-4B77-BD33-8CF37FF0280A}" presName="spaceRect" presStyleCnt="0"/>
      <dgm:spPr/>
    </dgm:pt>
    <dgm:pt modelId="{0CC2AA68-DEDB-4324-A6E5-790F2CD108E1}" type="pres">
      <dgm:prSet presAssocID="{F76C174A-CA41-4B77-BD33-8CF37FF0280A}" presName="textRect" presStyleLbl="revTx" presStyleIdx="0" presStyleCnt="2">
        <dgm:presLayoutVars>
          <dgm:chMax val="1"/>
          <dgm:chPref val="1"/>
        </dgm:presLayoutVars>
      </dgm:prSet>
      <dgm:spPr/>
    </dgm:pt>
    <dgm:pt modelId="{C5FC540B-0C55-4F19-A709-B271CDD826D6}" type="pres">
      <dgm:prSet presAssocID="{A41E8C82-FD9D-4FF4-8CB2-53E1C393A335}" presName="sibTrans" presStyleCnt="0"/>
      <dgm:spPr/>
    </dgm:pt>
    <dgm:pt modelId="{6875F470-024E-46FE-8DFF-F07A3AA0EF10}" type="pres">
      <dgm:prSet presAssocID="{D15955C0-3922-4C1C-B9B2-73E7DB7E286B}" presName="compNode" presStyleCnt="0"/>
      <dgm:spPr/>
    </dgm:pt>
    <dgm:pt modelId="{EA64EFC1-57F0-4FFB-8577-3F11A4EEA814}" type="pres">
      <dgm:prSet presAssocID="{D15955C0-3922-4C1C-B9B2-73E7DB7E286B}"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nvelope"/>
        </a:ext>
      </dgm:extLst>
    </dgm:pt>
    <dgm:pt modelId="{C8EF7C0D-3B15-45A8-BAE0-47088370EA94}" type="pres">
      <dgm:prSet presAssocID="{D15955C0-3922-4C1C-B9B2-73E7DB7E286B}" presName="spaceRect" presStyleCnt="0"/>
      <dgm:spPr/>
    </dgm:pt>
    <dgm:pt modelId="{5C1FF9E8-8FAC-4ED4-9527-D455A15CA348}" type="pres">
      <dgm:prSet presAssocID="{D15955C0-3922-4C1C-B9B2-73E7DB7E286B}" presName="textRect" presStyleLbl="revTx" presStyleIdx="1" presStyleCnt="2">
        <dgm:presLayoutVars>
          <dgm:chMax val="1"/>
          <dgm:chPref val="1"/>
        </dgm:presLayoutVars>
      </dgm:prSet>
      <dgm:spPr/>
    </dgm:pt>
  </dgm:ptLst>
  <dgm:cxnLst>
    <dgm:cxn modelId="{5280B71F-5313-4AD2-9035-237BB08B408D}" type="presOf" srcId="{D15955C0-3922-4C1C-B9B2-73E7DB7E286B}" destId="{5C1FF9E8-8FAC-4ED4-9527-D455A15CA348}" srcOrd="0" destOrd="0" presId="urn:microsoft.com/office/officeart/2018/2/layout/IconLabelList"/>
    <dgm:cxn modelId="{95C2583C-7AF1-4B6B-8FA6-6535D84607EE}" srcId="{7D5459E0-5D8A-45A0-9733-F3AD0EF81DF2}" destId="{D15955C0-3922-4C1C-B9B2-73E7DB7E286B}" srcOrd="1" destOrd="0" parTransId="{2FDF4EF4-F768-43E2-AD4D-BAD6701DA150}" sibTransId="{3BE98418-7807-4029-9D21-416D08E0F12E}"/>
    <dgm:cxn modelId="{17960162-A528-4D24-9256-3156DB770EA7}" type="presOf" srcId="{F76C174A-CA41-4B77-BD33-8CF37FF0280A}" destId="{0CC2AA68-DEDB-4324-A6E5-790F2CD108E1}" srcOrd="0" destOrd="0" presId="urn:microsoft.com/office/officeart/2018/2/layout/IconLabelList"/>
    <dgm:cxn modelId="{45E4C070-24D8-4999-85BE-B7893611BB0E}" type="presOf" srcId="{7D5459E0-5D8A-45A0-9733-F3AD0EF81DF2}" destId="{3E48859C-1BA6-44D4-94D1-B0A78E662CC4}" srcOrd="0" destOrd="0" presId="urn:microsoft.com/office/officeart/2018/2/layout/IconLabelList"/>
    <dgm:cxn modelId="{E80454E8-5229-4514-AE1D-2537D1554146}" srcId="{7D5459E0-5D8A-45A0-9733-F3AD0EF81DF2}" destId="{F76C174A-CA41-4B77-BD33-8CF37FF0280A}" srcOrd="0" destOrd="0" parTransId="{21DFF495-49A5-4307-AC74-52E922886A96}" sibTransId="{A41E8C82-FD9D-4FF4-8CB2-53E1C393A335}"/>
    <dgm:cxn modelId="{FBED3C8B-C4C4-4699-B76E-5F2F30985159}" type="presParOf" srcId="{3E48859C-1BA6-44D4-94D1-B0A78E662CC4}" destId="{24E5E2A6-15B6-43B7-9310-AF457C1A9BAB}" srcOrd="0" destOrd="0" presId="urn:microsoft.com/office/officeart/2018/2/layout/IconLabelList"/>
    <dgm:cxn modelId="{009DF5D6-3AD8-4680-868A-C13633F05EE9}" type="presParOf" srcId="{24E5E2A6-15B6-43B7-9310-AF457C1A9BAB}" destId="{8BDE5AB8-7874-40A9-A596-2D9ADD406C65}" srcOrd="0" destOrd="0" presId="urn:microsoft.com/office/officeart/2018/2/layout/IconLabelList"/>
    <dgm:cxn modelId="{016717FE-9515-4801-8241-43867DCC290F}" type="presParOf" srcId="{24E5E2A6-15B6-43B7-9310-AF457C1A9BAB}" destId="{78502F73-3430-41F5-BA69-544933262B23}" srcOrd="1" destOrd="0" presId="urn:microsoft.com/office/officeart/2018/2/layout/IconLabelList"/>
    <dgm:cxn modelId="{C80AF703-BE50-4521-B495-C3E1AD2F9EA7}" type="presParOf" srcId="{24E5E2A6-15B6-43B7-9310-AF457C1A9BAB}" destId="{0CC2AA68-DEDB-4324-A6E5-790F2CD108E1}" srcOrd="2" destOrd="0" presId="urn:microsoft.com/office/officeart/2018/2/layout/IconLabelList"/>
    <dgm:cxn modelId="{79288944-98D3-469C-970C-0D801D4B4581}" type="presParOf" srcId="{3E48859C-1BA6-44D4-94D1-B0A78E662CC4}" destId="{C5FC540B-0C55-4F19-A709-B271CDD826D6}" srcOrd="1" destOrd="0" presId="urn:microsoft.com/office/officeart/2018/2/layout/IconLabelList"/>
    <dgm:cxn modelId="{8F1755E5-2D57-41C6-8257-9586EE5EC4F4}" type="presParOf" srcId="{3E48859C-1BA6-44D4-94D1-B0A78E662CC4}" destId="{6875F470-024E-46FE-8DFF-F07A3AA0EF10}" srcOrd="2" destOrd="0" presId="urn:microsoft.com/office/officeart/2018/2/layout/IconLabelList"/>
    <dgm:cxn modelId="{8046FAE8-C2F9-4800-9DB9-954CFEDD9493}" type="presParOf" srcId="{6875F470-024E-46FE-8DFF-F07A3AA0EF10}" destId="{EA64EFC1-57F0-4FFB-8577-3F11A4EEA814}" srcOrd="0" destOrd="0" presId="urn:microsoft.com/office/officeart/2018/2/layout/IconLabelList"/>
    <dgm:cxn modelId="{5857C1C3-E98F-4EF9-84CC-04C418960232}" type="presParOf" srcId="{6875F470-024E-46FE-8DFF-F07A3AA0EF10}" destId="{C8EF7C0D-3B15-45A8-BAE0-47088370EA94}" srcOrd="1" destOrd="0" presId="urn:microsoft.com/office/officeart/2018/2/layout/IconLabelList"/>
    <dgm:cxn modelId="{90F17864-A8AC-4A80-AF77-C2DE3E5D6A5C}" type="presParOf" srcId="{6875F470-024E-46FE-8DFF-F07A3AA0EF10}" destId="{5C1FF9E8-8FAC-4ED4-9527-D455A15CA34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E5AB8-7874-40A9-A596-2D9ADD406C65}">
      <dsp:nvSpPr>
        <dsp:cNvPr id="0" name=""/>
        <dsp:cNvSpPr/>
      </dsp:nvSpPr>
      <dsp:spPr>
        <a:xfrm>
          <a:off x="1746212" y="22435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2AA68-DEDB-4324-A6E5-790F2CD108E1}">
      <dsp:nvSpPr>
        <dsp:cNvPr id="0" name=""/>
        <dsp:cNvSpPr/>
      </dsp:nvSpPr>
      <dsp:spPr>
        <a:xfrm>
          <a:off x="558212" y="263862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pPr>
          <a:r>
            <a:rPr lang="en-CA" sz="3700" kern="1200">
              <a:hlinkClick xmlns:r="http://schemas.openxmlformats.org/officeDocument/2006/relationships" r:id="rId3"/>
            </a:rPr>
            <a:t>Claire.Milton@smu.ca</a:t>
          </a:r>
          <a:endParaRPr lang="en-US" sz="3700" kern="1200"/>
        </a:p>
      </dsp:txBody>
      <dsp:txXfrm>
        <a:off x="558212" y="2638627"/>
        <a:ext cx="4320000" cy="720000"/>
      </dsp:txXfrm>
    </dsp:sp>
    <dsp:sp modelId="{EA64EFC1-57F0-4FFB-8577-3F11A4EEA814}">
      <dsp:nvSpPr>
        <dsp:cNvPr id="0" name=""/>
        <dsp:cNvSpPr/>
      </dsp:nvSpPr>
      <dsp:spPr>
        <a:xfrm>
          <a:off x="6822212" y="224359"/>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FF9E8-8FAC-4ED4-9527-D455A15CA348}">
      <dsp:nvSpPr>
        <dsp:cNvPr id="0" name=""/>
        <dsp:cNvSpPr/>
      </dsp:nvSpPr>
      <dsp:spPr>
        <a:xfrm>
          <a:off x="5634212" y="263862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pPr>
          <a:r>
            <a:rPr lang="en-CA" sz="3700" kern="1200">
              <a:hlinkClick xmlns:r="http://schemas.openxmlformats.org/officeDocument/2006/relationships" r:id="rId6"/>
            </a:rPr>
            <a:t>privacy@smu.ca</a:t>
          </a:r>
          <a:r>
            <a:rPr lang="en-CA" sz="3700" kern="1200"/>
            <a:t> </a:t>
          </a:r>
          <a:endParaRPr lang="en-US" sz="3700" kern="1200"/>
        </a:p>
      </dsp:txBody>
      <dsp:txXfrm>
        <a:off x="5634212" y="2638627"/>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6B0B80-1A7D-4F4A-81BF-75106045F9A1}" type="datetimeFigureOut">
              <a:rPr lang="en-CA" smtClean="0"/>
              <a:t>2024-03-26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E69391-1E74-4470-BDEF-5C2F838D6EE8}" type="slidenum">
              <a:rPr lang="en-CA" smtClean="0"/>
              <a:t>‹#›</a:t>
            </a:fld>
            <a:endParaRPr lang="en-CA"/>
          </a:p>
        </p:txBody>
      </p:sp>
    </p:spTree>
    <p:extLst>
      <p:ext uri="{BB962C8B-B14F-4D97-AF65-F5344CB8AC3E}">
        <p14:creationId xmlns:p14="http://schemas.microsoft.com/office/powerpoint/2010/main" val="149539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 public body is required to have a privacy or FOIPOP administrator. Under the Freedom of Information and Protection of Privacy Act, I now respond to access to information requests, maintain records relating to FOIPOP requests, and provide information to the university community about privacy.  This presentation provides basic information about the law, and some best practices for people to follow to ensure we protect personal information.</a:t>
            </a:r>
          </a:p>
        </p:txBody>
      </p:sp>
      <p:sp>
        <p:nvSpPr>
          <p:cNvPr id="4" name="Slide Number Placeholder 3"/>
          <p:cNvSpPr>
            <a:spLocks noGrp="1"/>
          </p:cNvSpPr>
          <p:nvPr>
            <p:ph type="sldNum" sz="quarter" idx="5"/>
          </p:nvPr>
        </p:nvSpPr>
        <p:spPr/>
        <p:txBody>
          <a:bodyPr/>
          <a:lstStyle/>
          <a:p>
            <a:fld id="{B0E69391-1E74-4470-BDEF-5C2F838D6EE8}" type="slidenum">
              <a:rPr lang="en-CA" smtClean="0"/>
              <a:t>1</a:t>
            </a:fld>
            <a:endParaRPr lang="en-CA"/>
          </a:p>
        </p:txBody>
      </p:sp>
    </p:spTree>
    <p:extLst>
      <p:ext uri="{BB962C8B-B14F-4D97-AF65-F5344CB8AC3E}">
        <p14:creationId xmlns:p14="http://schemas.microsoft.com/office/powerpoint/2010/main" val="657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we respond to an access to information request we have a “duty to assist” the applicant.</a:t>
            </a:r>
          </a:p>
          <a:p>
            <a:endParaRPr lang="en-CA" dirty="0"/>
          </a:p>
          <a:p>
            <a:r>
              <a:rPr lang="en-CA" dirty="0"/>
              <a:t>The law says we must make every reasonable effort to assist the applicant by:</a:t>
            </a:r>
          </a:p>
          <a:p>
            <a:r>
              <a:rPr lang="en-CA" dirty="0"/>
              <a:t>Responding without delay</a:t>
            </a:r>
          </a:p>
          <a:p>
            <a:r>
              <a:rPr lang="en-CA" dirty="0"/>
              <a:t>Openly </a:t>
            </a:r>
          </a:p>
          <a:p>
            <a:r>
              <a:rPr lang="en-CA" dirty="0"/>
              <a:t>Accurately </a:t>
            </a:r>
          </a:p>
          <a:p>
            <a:r>
              <a:rPr lang="en-CA" dirty="0"/>
              <a:t>Completely</a:t>
            </a:r>
          </a:p>
          <a:p>
            <a:endParaRPr lang="en-CA" dirty="0"/>
          </a:p>
          <a:p>
            <a:r>
              <a:rPr lang="en-CA" dirty="0"/>
              <a:t>-respond promptly</a:t>
            </a:r>
          </a:p>
          <a:p>
            <a:r>
              <a:rPr lang="en-CA" dirty="0"/>
              <a:t>-help applicants identify responsive records</a:t>
            </a:r>
          </a:p>
          <a:p>
            <a:r>
              <a:rPr lang="en-CA" dirty="0"/>
              <a:t>-tell applicants about everything that is available</a:t>
            </a:r>
          </a:p>
          <a:p>
            <a:r>
              <a:rPr lang="en-CA" dirty="0"/>
              <a:t>-give applicants a complete response</a:t>
            </a:r>
          </a:p>
          <a:p>
            <a:endParaRPr lang="en-CA" dirty="0"/>
          </a:p>
          <a:p>
            <a:r>
              <a:rPr lang="en-CA" dirty="0"/>
              <a:t>However, if a request is for records that include personal information of individuals other than the person seeking access, we may have to refuse access to that personal information.</a:t>
            </a:r>
          </a:p>
          <a:p>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10</a:t>
            </a:fld>
            <a:endParaRPr lang="en-CA"/>
          </a:p>
        </p:txBody>
      </p:sp>
    </p:spTree>
    <p:extLst>
      <p:ext uri="{BB962C8B-B14F-4D97-AF65-F5344CB8AC3E}">
        <p14:creationId xmlns:p14="http://schemas.microsoft.com/office/powerpoint/2010/main" val="27998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must make reasonable security arrangements against such risks as unauthorized access, collection, use, disclosure or disposal of personal information.</a:t>
            </a:r>
          </a:p>
          <a:p>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11</a:t>
            </a:fld>
            <a:endParaRPr lang="en-CA"/>
          </a:p>
        </p:txBody>
      </p:sp>
    </p:spTree>
    <p:extLst>
      <p:ext uri="{BB962C8B-B14F-4D97-AF65-F5344CB8AC3E}">
        <p14:creationId xmlns:p14="http://schemas.microsoft.com/office/powerpoint/2010/main" val="73636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12</a:t>
            </a:fld>
            <a:endParaRPr lang="en-CA"/>
          </a:p>
        </p:txBody>
      </p:sp>
    </p:spTree>
    <p:extLst>
      <p:ext uri="{BB962C8B-B14F-4D97-AF65-F5344CB8AC3E}">
        <p14:creationId xmlns:p14="http://schemas.microsoft.com/office/powerpoint/2010/main" val="64797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13</a:t>
            </a:fld>
            <a:endParaRPr lang="en-CA"/>
          </a:p>
        </p:txBody>
      </p:sp>
    </p:spTree>
    <p:extLst>
      <p:ext uri="{BB962C8B-B14F-4D97-AF65-F5344CB8AC3E}">
        <p14:creationId xmlns:p14="http://schemas.microsoft.com/office/powerpoint/2010/main" val="386287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14</a:t>
            </a:fld>
            <a:endParaRPr lang="en-CA"/>
          </a:p>
        </p:txBody>
      </p:sp>
    </p:spTree>
    <p:extLst>
      <p:ext uri="{BB962C8B-B14F-4D97-AF65-F5344CB8AC3E}">
        <p14:creationId xmlns:p14="http://schemas.microsoft.com/office/powerpoint/2010/main" val="41180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comments about what to do if there is a breach.  Refer to form on website: Privacy Breach Report. Mention the requirement to notify the person affected in some cases.</a:t>
            </a:r>
          </a:p>
        </p:txBody>
      </p:sp>
      <p:sp>
        <p:nvSpPr>
          <p:cNvPr id="4" name="Slide Number Placeholder 3"/>
          <p:cNvSpPr>
            <a:spLocks noGrp="1"/>
          </p:cNvSpPr>
          <p:nvPr>
            <p:ph type="sldNum" sz="quarter" idx="5"/>
          </p:nvPr>
        </p:nvSpPr>
        <p:spPr/>
        <p:txBody>
          <a:bodyPr/>
          <a:lstStyle/>
          <a:p>
            <a:fld id="{B0E69391-1E74-4470-BDEF-5C2F838D6EE8}" type="slidenum">
              <a:rPr lang="en-CA" smtClean="0"/>
              <a:t>15</a:t>
            </a:fld>
            <a:endParaRPr lang="en-CA"/>
          </a:p>
        </p:txBody>
      </p:sp>
    </p:spTree>
    <p:extLst>
      <p:ext uri="{BB962C8B-B14F-4D97-AF65-F5344CB8AC3E}">
        <p14:creationId xmlns:p14="http://schemas.microsoft.com/office/powerpoint/2010/main" val="187039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16</a:t>
            </a:fld>
            <a:endParaRPr lang="en-CA"/>
          </a:p>
        </p:txBody>
      </p:sp>
    </p:spTree>
    <p:extLst>
      <p:ext uri="{BB962C8B-B14F-4D97-AF65-F5344CB8AC3E}">
        <p14:creationId xmlns:p14="http://schemas.microsoft.com/office/powerpoint/2010/main" val="156228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17</a:t>
            </a:fld>
            <a:endParaRPr lang="en-CA"/>
          </a:p>
        </p:txBody>
      </p:sp>
    </p:spTree>
    <p:extLst>
      <p:ext uri="{BB962C8B-B14F-4D97-AF65-F5344CB8AC3E}">
        <p14:creationId xmlns:p14="http://schemas.microsoft.com/office/powerpoint/2010/main" val="113612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19</a:t>
            </a:fld>
            <a:endParaRPr lang="en-CA"/>
          </a:p>
        </p:txBody>
      </p:sp>
    </p:spTree>
    <p:extLst>
      <p:ext uri="{BB962C8B-B14F-4D97-AF65-F5344CB8AC3E}">
        <p14:creationId xmlns:p14="http://schemas.microsoft.com/office/powerpoint/2010/main" val="491158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20</a:t>
            </a:fld>
            <a:endParaRPr lang="en-CA"/>
          </a:p>
        </p:txBody>
      </p:sp>
    </p:spTree>
    <p:extLst>
      <p:ext uri="{BB962C8B-B14F-4D97-AF65-F5344CB8AC3E}">
        <p14:creationId xmlns:p14="http://schemas.microsoft.com/office/powerpoint/2010/main" val="343556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Today’s workshop is divided into two sections: </a:t>
            </a:r>
          </a:p>
          <a:p>
            <a:endParaRPr lang="en-CA" dirty="0"/>
          </a:p>
          <a:p>
            <a:r>
              <a:rPr lang="en-CA" dirty="0"/>
              <a:t>The first section will provide a basic overview of FOIPOP. You will learn some of the basic rules and what your obligations are, as employees of Saint Mary’s University.</a:t>
            </a:r>
          </a:p>
          <a:p>
            <a:endParaRPr lang="en-CA" dirty="0"/>
          </a:p>
          <a:p>
            <a:r>
              <a:rPr lang="en-CA" dirty="0"/>
              <a:t>The second section will provide some tips and best practices on protecting privacy and personal information.</a:t>
            </a:r>
          </a:p>
          <a:p>
            <a:endParaRPr lang="en-CA" dirty="0"/>
          </a:p>
          <a:p>
            <a:r>
              <a:rPr lang="en-CA" dirty="0"/>
              <a:t>The workshop will close with a brief Q &amp; A period</a:t>
            </a:r>
          </a:p>
          <a:p>
            <a:endParaRPr lang="en-CA" dirty="0"/>
          </a:p>
          <a:p>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2</a:t>
            </a:fld>
            <a:endParaRPr lang="en-CA"/>
          </a:p>
        </p:txBody>
      </p:sp>
    </p:spTree>
    <p:extLst>
      <p:ext uri="{BB962C8B-B14F-4D97-AF65-F5344CB8AC3E}">
        <p14:creationId xmlns:p14="http://schemas.microsoft.com/office/powerpoint/2010/main" val="3803555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21</a:t>
            </a:fld>
            <a:endParaRPr lang="en-CA"/>
          </a:p>
        </p:txBody>
      </p:sp>
    </p:spTree>
    <p:extLst>
      <p:ext uri="{BB962C8B-B14F-4D97-AF65-F5344CB8AC3E}">
        <p14:creationId xmlns:p14="http://schemas.microsoft.com/office/powerpoint/2010/main" val="349187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3</a:t>
            </a:fld>
            <a:endParaRPr lang="en-CA"/>
          </a:p>
        </p:txBody>
      </p:sp>
    </p:spTree>
    <p:extLst>
      <p:ext uri="{BB962C8B-B14F-4D97-AF65-F5344CB8AC3E}">
        <p14:creationId xmlns:p14="http://schemas.microsoft.com/office/powerpoint/2010/main" val="140155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Personal Information is defined in the FOIPOP Act.  It covers all recorded information in any form – i.e. print, digital, etc.</a:t>
            </a:r>
          </a:p>
        </p:txBody>
      </p:sp>
      <p:sp>
        <p:nvSpPr>
          <p:cNvPr id="4" name="Slide Number Placeholder 3"/>
          <p:cNvSpPr>
            <a:spLocks noGrp="1"/>
          </p:cNvSpPr>
          <p:nvPr>
            <p:ph type="sldNum" sz="quarter" idx="5"/>
          </p:nvPr>
        </p:nvSpPr>
        <p:spPr/>
        <p:txBody>
          <a:bodyPr/>
          <a:lstStyle/>
          <a:p>
            <a:fld id="{B0E69391-1E74-4470-BDEF-5C2F838D6EE8}" type="slidenum">
              <a:rPr lang="en-CA" smtClean="0"/>
              <a:t>4</a:t>
            </a:fld>
            <a:endParaRPr lang="en-CA"/>
          </a:p>
        </p:txBody>
      </p:sp>
    </p:spTree>
    <p:extLst>
      <p:ext uri="{BB962C8B-B14F-4D97-AF65-F5344CB8AC3E}">
        <p14:creationId xmlns:p14="http://schemas.microsoft.com/office/powerpoint/2010/main" val="12967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5</a:t>
            </a:fld>
            <a:endParaRPr lang="en-CA"/>
          </a:p>
        </p:txBody>
      </p:sp>
    </p:spTree>
    <p:extLst>
      <p:ext uri="{BB962C8B-B14F-4D97-AF65-F5344CB8AC3E}">
        <p14:creationId xmlns:p14="http://schemas.microsoft.com/office/powerpoint/2010/main" val="141492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0E69391-1E74-4470-BDEF-5C2F838D6EE8}" type="slidenum">
              <a:rPr lang="en-CA" smtClean="0"/>
              <a:t>6</a:t>
            </a:fld>
            <a:endParaRPr lang="en-CA"/>
          </a:p>
        </p:txBody>
      </p:sp>
    </p:spTree>
    <p:extLst>
      <p:ext uri="{BB962C8B-B14F-4D97-AF65-F5344CB8AC3E}">
        <p14:creationId xmlns:p14="http://schemas.microsoft.com/office/powerpoint/2010/main" val="210213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an employee does University work on a personal device or email – that record must be produced in response to an access to information request. </a:t>
            </a:r>
          </a:p>
          <a:p>
            <a:endParaRPr lang="en-CA" dirty="0"/>
          </a:p>
          <a:p>
            <a:r>
              <a:rPr lang="en-CA" dirty="0"/>
              <a:t>If the information requested does not exist as a record, the application cannot be granted.  In support of transparency the FOIPOP process does allow for charging the applicant the cost of collating, assembling and copying the record. </a:t>
            </a:r>
          </a:p>
          <a:p>
            <a:endParaRPr lang="en-CA" dirty="0"/>
          </a:p>
          <a:p>
            <a:r>
              <a:rPr lang="en-CA" dirty="0"/>
              <a:t>Anyone and everyone has the right to request access to their own information – to view it, to ensure its accuracy and to request correction of errors.</a:t>
            </a:r>
          </a:p>
          <a:p>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7</a:t>
            </a:fld>
            <a:endParaRPr lang="en-CA"/>
          </a:p>
        </p:txBody>
      </p:sp>
    </p:spTree>
    <p:extLst>
      <p:ext uri="{BB962C8B-B14F-4D97-AF65-F5344CB8AC3E}">
        <p14:creationId xmlns:p14="http://schemas.microsoft.com/office/powerpoint/2010/main" val="288053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criteria that are used to decide if a record is in the custody or control of a public body or municipality go beyond the physical location of a record and involve factors such as the purpose of the record, who created it,</a:t>
            </a:r>
          </a:p>
          <a:p>
            <a:r>
              <a:rPr lang="en-CA" dirty="0"/>
              <a:t>and whether or not it relates to the public body’s or municipality’s mandate or functions. </a:t>
            </a:r>
          </a:p>
          <a:p>
            <a:endParaRPr lang="en-CA" dirty="0"/>
          </a:p>
          <a:p>
            <a:r>
              <a:rPr lang="en-CA" dirty="0"/>
              <a:t>The University is introducing an email policy that will require the use of smu.ca email addresses for the conduct of university business</a:t>
            </a:r>
          </a:p>
        </p:txBody>
      </p:sp>
      <p:sp>
        <p:nvSpPr>
          <p:cNvPr id="4" name="Slide Number Placeholder 3"/>
          <p:cNvSpPr>
            <a:spLocks noGrp="1"/>
          </p:cNvSpPr>
          <p:nvPr>
            <p:ph type="sldNum" sz="quarter" idx="5"/>
          </p:nvPr>
        </p:nvSpPr>
        <p:spPr/>
        <p:txBody>
          <a:bodyPr/>
          <a:lstStyle/>
          <a:p>
            <a:fld id="{B0E69391-1E74-4470-BDEF-5C2F838D6EE8}" type="slidenum">
              <a:rPr lang="en-CA" smtClean="0"/>
              <a:t>8</a:t>
            </a:fld>
            <a:endParaRPr lang="en-CA"/>
          </a:p>
        </p:txBody>
      </p:sp>
    </p:spTree>
    <p:extLst>
      <p:ext uri="{BB962C8B-B14F-4D97-AF65-F5344CB8AC3E}">
        <p14:creationId xmlns:p14="http://schemas.microsoft.com/office/powerpoint/2010/main" val="306908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0E69391-1E74-4470-BDEF-5C2F838D6EE8}" type="slidenum">
              <a:rPr lang="en-CA" smtClean="0"/>
              <a:t>9</a:t>
            </a:fld>
            <a:endParaRPr lang="en-CA"/>
          </a:p>
        </p:txBody>
      </p:sp>
    </p:spTree>
    <p:extLst>
      <p:ext uri="{BB962C8B-B14F-4D97-AF65-F5344CB8AC3E}">
        <p14:creationId xmlns:p14="http://schemas.microsoft.com/office/powerpoint/2010/main" val="2974966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9CFB-0C84-4C49-A3D2-EA6FB180E0FE}"/>
              </a:ext>
            </a:extLst>
          </p:cNvPr>
          <p:cNvSpPr>
            <a:spLocks noGrp="1"/>
          </p:cNvSpPr>
          <p:nvPr>
            <p:ph type="ctrTitle" hasCustomPrompt="1"/>
          </p:nvPr>
        </p:nvSpPr>
        <p:spPr>
          <a:xfrm>
            <a:off x="702907" y="627842"/>
            <a:ext cx="9144000" cy="1210290"/>
          </a:xfrm>
        </p:spPr>
        <p:txBody>
          <a:bodyPr anchor="b">
            <a:normAutofit/>
          </a:bodyPr>
          <a:lstStyle>
            <a:lvl1pPr algn="l">
              <a:defRPr sz="8000">
                <a:latin typeface="Arial" panose="020B0604020202020204" pitchFamily="34" charset="0"/>
                <a:cs typeface="Arial" panose="020B0604020202020204" pitchFamily="34" charset="0"/>
              </a:defRPr>
            </a:lvl1pPr>
          </a:lstStyle>
          <a:p>
            <a:r>
              <a:rPr lang="en-US" dirty="0"/>
              <a:t>This is a title</a:t>
            </a:r>
          </a:p>
        </p:txBody>
      </p:sp>
      <p:sp>
        <p:nvSpPr>
          <p:cNvPr id="3" name="Subtitle 2">
            <a:extLst>
              <a:ext uri="{FF2B5EF4-FFF2-40B4-BE49-F238E27FC236}">
                <a16:creationId xmlns:a16="http://schemas.microsoft.com/office/drawing/2014/main" id="{D08C8555-E96E-AC48-926B-B483AF899812}"/>
              </a:ext>
            </a:extLst>
          </p:cNvPr>
          <p:cNvSpPr>
            <a:spLocks noGrp="1"/>
          </p:cNvSpPr>
          <p:nvPr>
            <p:ph type="subTitle" idx="1" hasCustomPrompt="1"/>
          </p:nvPr>
        </p:nvSpPr>
        <p:spPr>
          <a:xfrm>
            <a:off x="702907" y="1987842"/>
            <a:ext cx="9144000" cy="466109"/>
          </a:xfrm>
        </p:spPr>
        <p:txBody>
          <a:bodyPr>
            <a:normAutofit/>
          </a:bodyPr>
          <a:lstStyle>
            <a:lvl1pPr marL="0" indent="0" algn="l">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March 3, 2021</a:t>
            </a:r>
          </a:p>
        </p:txBody>
      </p:sp>
      <p:pic>
        <p:nvPicPr>
          <p:cNvPr id="5" name="Picture 4">
            <a:extLst>
              <a:ext uri="{FF2B5EF4-FFF2-40B4-BE49-F238E27FC236}">
                <a16:creationId xmlns:a16="http://schemas.microsoft.com/office/drawing/2014/main" id="{8998F7AB-A4DC-324C-B964-B09204B26EA4}"/>
              </a:ext>
            </a:extLst>
          </p:cNvPr>
          <p:cNvPicPr>
            <a:picLocks noChangeAspect="1"/>
          </p:cNvPicPr>
          <p:nvPr userDrawn="1"/>
        </p:nvPicPr>
        <p:blipFill rotWithShape="1">
          <a:blip r:embed="rId2"/>
          <a:srcRect r="24159"/>
          <a:stretch/>
        </p:blipFill>
        <p:spPr>
          <a:xfrm>
            <a:off x="3517147" y="3303691"/>
            <a:ext cx="8674853" cy="2701255"/>
          </a:xfrm>
          <a:prstGeom prst="rect">
            <a:avLst/>
          </a:prstGeom>
        </p:spPr>
      </p:pic>
      <p:pic>
        <p:nvPicPr>
          <p:cNvPr id="6" name="Picture 5">
            <a:extLst>
              <a:ext uri="{FF2B5EF4-FFF2-40B4-BE49-F238E27FC236}">
                <a16:creationId xmlns:a16="http://schemas.microsoft.com/office/drawing/2014/main" id="{D54D8B96-21A1-BC41-A63E-E3D787B56023}"/>
              </a:ext>
            </a:extLst>
          </p:cNvPr>
          <p:cNvPicPr>
            <a:picLocks noChangeAspect="1"/>
          </p:cNvPicPr>
          <p:nvPr userDrawn="1"/>
        </p:nvPicPr>
        <p:blipFill rotWithShape="1">
          <a:blip r:embed="rId3"/>
          <a:srcRect l="29901" r="1"/>
          <a:stretch/>
        </p:blipFill>
        <p:spPr>
          <a:xfrm>
            <a:off x="-1" y="3487741"/>
            <a:ext cx="8018013" cy="3114606"/>
          </a:xfrm>
          <a:prstGeom prst="rect">
            <a:avLst/>
          </a:prstGeom>
        </p:spPr>
      </p:pic>
      <p:pic>
        <p:nvPicPr>
          <p:cNvPr id="7" name="Picture 6">
            <a:extLst>
              <a:ext uri="{FF2B5EF4-FFF2-40B4-BE49-F238E27FC236}">
                <a16:creationId xmlns:a16="http://schemas.microsoft.com/office/drawing/2014/main" id="{23F08C83-E429-6842-B48F-2543170C241A}"/>
              </a:ext>
            </a:extLst>
          </p:cNvPr>
          <p:cNvPicPr>
            <a:picLocks noChangeAspect="1"/>
          </p:cNvPicPr>
          <p:nvPr userDrawn="1"/>
        </p:nvPicPr>
        <p:blipFill>
          <a:blip r:embed="rId4"/>
          <a:stretch>
            <a:fillRect/>
          </a:stretch>
        </p:blipFill>
        <p:spPr>
          <a:xfrm>
            <a:off x="4338390" y="5426061"/>
            <a:ext cx="3515220" cy="1039713"/>
          </a:xfrm>
          <a:prstGeom prst="rect">
            <a:avLst/>
          </a:prstGeom>
        </p:spPr>
      </p:pic>
    </p:spTree>
    <p:extLst>
      <p:ext uri="{BB962C8B-B14F-4D97-AF65-F5344CB8AC3E}">
        <p14:creationId xmlns:p14="http://schemas.microsoft.com/office/powerpoint/2010/main" val="239213704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A44C-DF4A-DD4B-AA42-304775D11C6B}"/>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This is a title</a:t>
            </a:r>
          </a:p>
        </p:txBody>
      </p:sp>
      <p:sp>
        <p:nvSpPr>
          <p:cNvPr id="7" name="Content Placeholder 6">
            <a:extLst>
              <a:ext uri="{FF2B5EF4-FFF2-40B4-BE49-F238E27FC236}">
                <a16:creationId xmlns:a16="http://schemas.microsoft.com/office/drawing/2014/main" id="{E1B58737-7A16-C844-80FC-2DD9F50B594F}"/>
              </a:ext>
            </a:extLst>
          </p:cNvPr>
          <p:cNvSpPr>
            <a:spLocks noGrp="1"/>
          </p:cNvSpPr>
          <p:nvPr>
            <p:ph sz="quarter" idx="10" hasCustomPrompt="1"/>
          </p:nvPr>
        </p:nvSpPr>
        <p:spPr>
          <a:xfrm>
            <a:off x="838200" y="1979613"/>
            <a:ext cx="10512425" cy="3582987"/>
          </a:xfrm>
        </p:spPr>
        <p:txBody>
          <a:bodyPr/>
          <a:lstStyle>
            <a:lvl1pPr marL="0" indent="0">
              <a:buNone/>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marL="0" indent="0">
              <a:buNone/>
            </a:pPr>
            <a:r>
              <a:rPr lang="en-CA" dirty="0" err="1">
                <a:solidFill>
                  <a:srgbClr val="000000"/>
                </a:solidFill>
                <a:latin typeface="Arial" panose="020B0604020202020204" pitchFamily="34" charset="0"/>
                <a:cs typeface="Arial" panose="020B0604020202020204" pitchFamily="34" charset="0"/>
              </a:rPr>
              <a:t>Blandit</a:t>
            </a:r>
            <a:r>
              <a:rPr lang="en-CA" dirty="0">
                <a:solidFill>
                  <a:srgbClr val="000000"/>
                </a:solidFill>
                <a:latin typeface="Arial" panose="020B0604020202020204" pitchFamily="34" charset="0"/>
                <a:cs typeface="Arial" panose="020B0604020202020204" pitchFamily="34" charset="0"/>
              </a:rPr>
              <a:t> cursus </a:t>
            </a:r>
            <a:r>
              <a:rPr lang="en-CA" dirty="0" err="1">
                <a:solidFill>
                  <a:srgbClr val="000000"/>
                </a:solidFill>
                <a:latin typeface="Arial" panose="020B0604020202020204" pitchFamily="34" charset="0"/>
                <a:cs typeface="Arial" panose="020B0604020202020204" pitchFamily="34" charset="0"/>
              </a:rPr>
              <a:t>risus</a:t>
            </a:r>
            <a:r>
              <a:rPr lang="en-CA" dirty="0">
                <a:solidFill>
                  <a:srgbClr val="000000"/>
                </a:solidFill>
                <a:latin typeface="Arial" panose="020B0604020202020204" pitchFamily="34" charset="0"/>
                <a:cs typeface="Arial" panose="020B0604020202020204" pitchFamily="34" charset="0"/>
              </a:rPr>
              <a:t> at </a:t>
            </a:r>
            <a:r>
              <a:rPr lang="en-CA" dirty="0" err="1">
                <a:solidFill>
                  <a:srgbClr val="000000"/>
                </a:solidFill>
                <a:latin typeface="Arial" panose="020B0604020202020204" pitchFamily="34" charset="0"/>
                <a:cs typeface="Arial" panose="020B0604020202020204" pitchFamily="34" charset="0"/>
              </a:rPr>
              <a:t>ultrices</a:t>
            </a:r>
            <a:r>
              <a:rPr lang="en-CA" dirty="0">
                <a:solidFill>
                  <a:srgbClr val="000000"/>
                </a:solidFill>
                <a:latin typeface="Arial" panose="020B0604020202020204" pitchFamily="34" charset="0"/>
                <a:cs typeface="Arial" panose="020B0604020202020204" pitchFamily="34" charset="0"/>
              </a:rPr>
              <a:t> mi tempus </a:t>
            </a:r>
            <a:r>
              <a:rPr lang="en-CA" dirty="0" err="1">
                <a:solidFill>
                  <a:srgbClr val="000000"/>
                </a:solidFill>
                <a:latin typeface="Arial" panose="020B0604020202020204" pitchFamily="34" charset="0"/>
                <a:cs typeface="Arial" panose="020B0604020202020204" pitchFamily="34" charset="0"/>
              </a:rPr>
              <a:t>imperdiet</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nulla</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malesuada</a:t>
            </a:r>
            <a:r>
              <a:rPr lang="en-CA" dirty="0">
                <a:solidFill>
                  <a:srgbClr val="000000"/>
                </a:solidFill>
                <a:latin typeface="Arial" panose="020B0604020202020204" pitchFamily="34" charset="0"/>
                <a:cs typeface="Arial" panose="020B0604020202020204" pitchFamily="34" charset="0"/>
              </a:rPr>
              <a:t>. Nisi porta lorem </a:t>
            </a:r>
            <a:r>
              <a:rPr lang="en-CA" dirty="0" err="1">
                <a:solidFill>
                  <a:srgbClr val="000000"/>
                </a:solidFill>
                <a:latin typeface="Arial" panose="020B0604020202020204" pitchFamily="34" charset="0"/>
                <a:cs typeface="Arial" panose="020B0604020202020204" pitchFamily="34" charset="0"/>
              </a:rPr>
              <a:t>mollis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aliquam</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ut</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porttitor</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leo</a:t>
            </a:r>
            <a:r>
              <a:rPr lang="en-CA" dirty="0">
                <a:solidFill>
                  <a:srgbClr val="000000"/>
                </a:solidFill>
                <a:latin typeface="Arial" panose="020B0604020202020204" pitchFamily="34" charset="0"/>
                <a:cs typeface="Arial" panose="020B0604020202020204" pitchFamily="34" charset="0"/>
              </a:rPr>
              <a:t>. Cursus vitae </a:t>
            </a:r>
            <a:r>
              <a:rPr lang="en-CA" dirty="0" err="1">
                <a:solidFill>
                  <a:srgbClr val="000000"/>
                </a:solidFill>
                <a:latin typeface="Arial" panose="020B0604020202020204" pitchFamily="34" charset="0"/>
                <a:cs typeface="Arial" panose="020B0604020202020204" pitchFamily="34" charset="0"/>
              </a:rPr>
              <a:t>congue</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mauris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rhoncus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aenean</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vel</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elit</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scelerisque</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mauris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Adipiscing</a:t>
            </a:r>
            <a:r>
              <a:rPr lang="en-CA" dirty="0">
                <a:solidFill>
                  <a:srgbClr val="000000"/>
                </a:solidFill>
                <a:latin typeface="Arial" panose="020B0604020202020204" pitchFamily="34" charset="0"/>
                <a:cs typeface="Arial" panose="020B0604020202020204" pitchFamily="34" charset="0"/>
              </a:rPr>
              <a:t> at in </a:t>
            </a:r>
            <a:r>
              <a:rPr lang="en-CA" dirty="0" err="1">
                <a:solidFill>
                  <a:srgbClr val="000000"/>
                </a:solidFill>
                <a:latin typeface="Arial" panose="020B0604020202020204" pitchFamily="34" charset="0"/>
                <a:cs typeface="Arial" panose="020B0604020202020204" pitchFamily="34" charset="0"/>
              </a:rPr>
              <a:t>tellus</a:t>
            </a:r>
            <a:r>
              <a:rPr lang="en-CA" dirty="0">
                <a:solidFill>
                  <a:srgbClr val="000000"/>
                </a:solidFill>
                <a:latin typeface="Arial" panose="020B0604020202020204" pitchFamily="34" charset="0"/>
                <a:cs typeface="Arial" panose="020B0604020202020204" pitchFamily="34" charset="0"/>
              </a:rPr>
              <a:t> integer. Ac </a:t>
            </a:r>
            <a:r>
              <a:rPr lang="en-CA" dirty="0" err="1">
                <a:solidFill>
                  <a:srgbClr val="000000"/>
                </a:solidFill>
                <a:latin typeface="Arial" panose="020B0604020202020204" pitchFamily="34" charset="0"/>
                <a:cs typeface="Arial" panose="020B0604020202020204" pitchFamily="34" charset="0"/>
              </a:rPr>
              <a:t>feugiat</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sed</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lectus</a:t>
            </a:r>
            <a:r>
              <a:rPr lang="en-CA" dirty="0">
                <a:solidFill>
                  <a:srgbClr val="000000"/>
                </a:solidFill>
                <a:latin typeface="Arial" panose="020B0604020202020204" pitchFamily="34" charset="0"/>
                <a:cs typeface="Arial" panose="020B0604020202020204" pitchFamily="34" charset="0"/>
              </a:rPr>
              <a:t> vestibulum </a:t>
            </a:r>
            <a:r>
              <a:rPr lang="en-CA" dirty="0" err="1">
                <a:solidFill>
                  <a:srgbClr val="000000"/>
                </a:solidFill>
                <a:latin typeface="Arial" panose="020B0604020202020204" pitchFamily="34" charset="0"/>
                <a:cs typeface="Arial" panose="020B0604020202020204" pitchFamily="34" charset="0"/>
              </a:rPr>
              <a:t>mattis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ullamcorper</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velit</a:t>
            </a:r>
            <a:r>
              <a:rPr lang="en-CA" dirty="0">
                <a:solidFill>
                  <a:srgbClr val="000000"/>
                </a:solidFill>
                <a:latin typeface="Arial" panose="020B0604020202020204" pitchFamily="34" charset="0"/>
                <a:cs typeface="Arial" panose="020B0604020202020204" pitchFamily="34" charset="0"/>
              </a:rPr>
              <a:t>. In </a:t>
            </a:r>
            <a:r>
              <a:rPr lang="en-CA" dirty="0" err="1">
                <a:solidFill>
                  <a:srgbClr val="000000"/>
                </a:solidFill>
                <a:latin typeface="Arial" panose="020B0604020202020204" pitchFamily="34" charset="0"/>
                <a:cs typeface="Arial" panose="020B0604020202020204" pitchFamily="34" charset="0"/>
              </a:rPr>
              <a:t>iaculis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nunc</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sed</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augue</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lacus</a:t>
            </a:r>
            <a:r>
              <a:rPr lang="en-CA" dirty="0">
                <a:solidFill>
                  <a:srgbClr val="000000"/>
                </a:solidFill>
                <a:latin typeface="Arial" panose="020B0604020202020204" pitchFamily="34" charset="0"/>
                <a:cs typeface="Arial" panose="020B0604020202020204" pitchFamily="34" charset="0"/>
              </a:rPr>
              <a:t> </a:t>
            </a:r>
            <a:r>
              <a:rPr lang="en-CA" dirty="0" err="1">
                <a:solidFill>
                  <a:srgbClr val="000000"/>
                </a:solidFill>
                <a:latin typeface="Arial" panose="020B0604020202020204" pitchFamily="34" charset="0"/>
                <a:cs typeface="Arial" panose="020B0604020202020204" pitchFamily="34" charset="0"/>
              </a:rPr>
              <a:t>viverra</a:t>
            </a:r>
            <a:r>
              <a:rPr lang="en-CA" dirty="0">
                <a:solidFill>
                  <a:srgbClr val="000000"/>
                </a:solidFill>
                <a:latin typeface="Arial" panose="020B0604020202020204" pitchFamily="34" charset="0"/>
                <a:cs typeface="Arial" panose="020B0604020202020204" pitchFamily="34" charset="0"/>
              </a:rPr>
              <a:t> vitae. </a:t>
            </a:r>
            <a:endParaRPr lang="en-US" dirty="0">
              <a:solidFill>
                <a:srgbClr val="00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CEEF90B-4063-0F41-BD91-E51DB1409E80}"/>
              </a:ext>
            </a:extLst>
          </p:cNvPr>
          <p:cNvSpPr/>
          <p:nvPr userDrawn="1"/>
        </p:nvSpPr>
        <p:spPr>
          <a:xfrm>
            <a:off x="0" y="6385810"/>
            <a:ext cx="12192000" cy="48718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4CA51A8-2E4E-194E-A397-AA6AA47EEB72}"/>
              </a:ext>
            </a:extLst>
          </p:cNvPr>
          <p:cNvPicPr>
            <a:picLocks noChangeAspect="1"/>
          </p:cNvPicPr>
          <p:nvPr userDrawn="1"/>
        </p:nvPicPr>
        <p:blipFill rotWithShape="1">
          <a:blip r:embed="rId2"/>
          <a:srcRect l="-823" r="40741" b="23263"/>
          <a:stretch/>
        </p:blipFill>
        <p:spPr>
          <a:xfrm>
            <a:off x="9438641" y="6036206"/>
            <a:ext cx="2758189" cy="831954"/>
          </a:xfrm>
          <a:prstGeom prst="rect">
            <a:avLst/>
          </a:prstGeom>
        </p:spPr>
      </p:pic>
    </p:spTree>
    <p:extLst>
      <p:ext uri="{BB962C8B-B14F-4D97-AF65-F5344CB8AC3E}">
        <p14:creationId xmlns:p14="http://schemas.microsoft.com/office/powerpoint/2010/main" val="44346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EB8CA2-1F7C-CC4D-A6AC-2C148B35200B}"/>
              </a:ext>
            </a:extLst>
          </p:cNvPr>
          <p:cNvPicPr>
            <a:picLocks noChangeAspect="1"/>
          </p:cNvPicPr>
          <p:nvPr userDrawn="1"/>
        </p:nvPicPr>
        <p:blipFill rotWithShape="1">
          <a:blip r:embed="rId2"/>
          <a:srcRect l="46949"/>
          <a:stretch/>
        </p:blipFill>
        <p:spPr>
          <a:xfrm>
            <a:off x="0" y="210268"/>
            <a:ext cx="8673000" cy="3860894"/>
          </a:xfrm>
          <a:prstGeom prst="rect">
            <a:avLst/>
          </a:prstGeom>
        </p:spPr>
      </p:pic>
      <p:pic>
        <p:nvPicPr>
          <p:cNvPr id="9" name="Picture 8">
            <a:extLst>
              <a:ext uri="{FF2B5EF4-FFF2-40B4-BE49-F238E27FC236}">
                <a16:creationId xmlns:a16="http://schemas.microsoft.com/office/drawing/2014/main" id="{E809B595-116D-424E-860A-5620E9EB21DD}"/>
              </a:ext>
            </a:extLst>
          </p:cNvPr>
          <p:cNvPicPr>
            <a:picLocks noChangeAspect="1"/>
          </p:cNvPicPr>
          <p:nvPr userDrawn="1"/>
        </p:nvPicPr>
        <p:blipFill rotWithShape="1">
          <a:blip r:embed="rId3"/>
          <a:srcRect l="24961"/>
          <a:stretch/>
        </p:blipFill>
        <p:spPr>
          <a:xfrm>
            <a:off x="0" y="457199"/>
            <a:ext cx="3438628" cy="1082203"/>
          </a:xfrm>
          <a:prstGeom prst="rect">
            <a:avLst/>
          </a:prstGeom>
        </p:spPr>
      </p:pic>
      <p:pic>
        <p:nvPicPr>
          <p:cNvPr id="4" name="Picture 3">
            <a:extLst>
              <a:ext uri="{FF2B5EF4-FFF2-40B4-BE49-F238E27FC236}">
                <a16:creationId xmlns:a16="http://schemas.microsoft.com/office/drawing/2014/main" id="{32160C42-8814-C14E-AC5D-C8F7E33C30A7}"/>
              </a:ext>
            </a:extLst>
          </p:cNvPr>
          <p:cNvPicPr>
            <a:picLocks noChangeAspect="1"/>
          </p:cNvPicPr>
          <p:nvPr userDrawn="1"/>
        </p:nvPicPr>
        <p:blipFill rotWithShape="1">
          <a:blip r:embed="rId4"/>
          <a:srcRect r="24159"/>
          <a:stretch/>
        </p:blipFill>
        <p:spPr>
          <a:xfrm>
            <a:off x="3517147" y="3303691"/>
            <a:ext cx="8674853" cy="2701255"/>
          </a:xfrm>
          <a:prstGeom prst="rect">
            <a:avLst/>
          </a:prstGeom>
        </p:spPr>
      </p:pic>
      <p:pic>
        <p:nvPicPr>
          <p:cNvPr id="5" name="Picture 4">
            <a:extLst>
              <a:ext uri="{FF2B5EF4-FFF2-40B4-BE49-F238E27FC236}">
                <a16:creationId xmlns:a16="http://schemas.microsoft.com/office/drawing/2014/main" id="{F3363F30-D22D-B94D-81C6-6C1D201E8AA9}"/>
              </a:ext>
            </a:extLst>
          </p:cNvPr>
          <p:cNvPicPr>
            <a:picLocks noChangeAspect="1"/>
          </p:cNvPicPr>
          <p:nvPr userDrawn="1"/>
        </p:nvPicPr>
        <p:blipFill rotWithShape="1">
          <a:blip r:embed="rId5"/>
          <a:srcRect l="29901" r="1"/>
          <a:stretch/>
        </p:blipFill>
        <p:spPr>
          <a:xfrm>
            <a:off x="-1" y="3487741"/>
            <a:ext cx="8018013" cy="3114606"/>
          </a:xfrm>
          <a:prstGeom prst="rect">
            <a:avLst/>
          </a:prstGeom>
        </p:spPr>
      </p:pic>
      <p:pic>
        <p:nvPicPr>
          <p:cNvPr id="6" name="Picture 5">
            <a:extLst>
              <a:ext uri="{FF2B5EF4-FFF2-40B4-BE49-F238E27FC236}">
                <a16:creationId xmlns:a16="http://schemas.microsoft.com/office/drawing/2014/main" id="{F39F0B68-B126-CB48-9115-EC182A849D03}"/>
              </a:ext>
            </a:extLst>
          </p:cNvPr>
          <p:cNvPicPr>
            <a:picLocks noChangeAspect="1"/>
          </p:cNvPicPr>
          <p:nvPr userDrawn="1"/>
        </p:nvPicPr>
        <p:blipFill>
          <a:blip r:embed="rId6"/>
          <a:stretch>
            <a:fillRect/>
          </a:stretch>
        </p:blipFill>
        <p:spPr>
          <a:xfrm>
            <a:off x="4338390" y="5426061"/>
            <a:ext cx="3515220" cy="1039713"/>
          </a:xfrm>
          <a:prstGeom prst="rect">
            <a:avLst/>
          </a:prstGeom>
        </p:spPr>
      </p:pic>
    </p:spTree>
    <p:extLst>
      <p:ext uri="{BB962C8B-B14F-4D97-AF65-F5344CB8AC3E}">
        <p14:creationId xmlns:p14="http://schemas.microsoft.com/office/powerpoint/2010/main" val="144942067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005C16-A35D-D246-BB0F-62FF361497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BEF5D-5B4D-1249-9842-DE93C7BBC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7026C-EC42-3946-9E39-F93282AAB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0BB04-84AD-A740-B158-C2FB22F7415B}" type="datetimeFigureOut">
              <a:rPr lang="en-US" smtClean="0"/>
              <a:t>3/26/2024</a:t>
            </a:fld>
            <a:endParaRPr lang="en-US"/>
          </a:p>
        </p:txBody>
      </p:sp>
      <p:sp>
        <p:nvSpPr>
          <p:cNvPr id="5" name="Footer Placeholder 4">
            <a:extLst>
              <a:ext uri="{FF2B5EF4-FFF2-40B4-BE49-F238E27FC236}">
                <a16:creationId xmlns:a16="http://schemas.microsoft.com/office/drawing/2014/main" id="{7B8A2B06-0647-C54A-8E34-48C211344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C18AFE-0EE3-5845-BB34-BFF2A6D44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44CB8-9F7A-BF42-A242-87959377C650}" type="slidenum">
              <a:rPr lang="en-US" smtClean="0"/>
              <a:t>‹#›</a:t>
            </a:fld>
            <a:endParaRPr lang="en-US"/>
          </a:p>
        </p:txBody>
      </p:sp>
    </p:spTree>
    <p:extLst>
      <p:ext uri="{BB962C8B-B14F-4D97-AF65-F5344CB8AC3E}">
        <p14:creationId xmlns:p14="http://schemas.microsoft.com/office/powerpoint/2010/main" val="389896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hyperlink" Target="https://www.smu.ca/privacy/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smu.ca/covidinfo/cybersecurity.html" TargetMode="External"/><Relationship Id="rId5" Type="http://schemas.openxmlformats.org/officeDocument/2006/relationships/hyperlink" Target="https://www.smu.ca/academics/eit-security-awareness-education.html" TargetMode="External"/><Relationship Id="rId4" Type="http://schemas.openxmlformats.org/officeDocument/2006/relationships/hyperlink" Target="https://www.smu.ca/academics/eit-information-securit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40C1-6AB0-114F-BA18-F975D012BD1F}"/>
              </a:ext>
            </a:extLst>
          </p:cNvPr>
          <p:cNvSpPr>
            <a:spLocks noGrp="1"/>
          </p:cNvSpPr>
          <p:nvPr>
            <p:ph type="ctrTitle"/>
          </p:nvPr>
        </p:nvSpPr>
        <p:spPr/>
        <p:txBody>
          <a:bodyPr/>
          <a:lstStyle/>
          <a:p>
            <a:r>
              <a:rPr lang="en-US" dirty="0"/>
              <a:t>Privacy matters …</a:t>
            </a:r>
          </a:p>
        </p:txBody>
      </p:sp>
      <p:sp>
        <p:nvSpPr>
          <p:cNvPr id="3" name="Subtitle 2">
            <a:extLst>
              <a:ext uri="{FF2B5EF4-FFF2-40B4-BE49-F238E27FC236}">
                <a16:creationId xmlns:a16="http://schemas.microsoft.com/office/drawing/2014/main" id="{87C09739-BEAB-2244-8D93-126321575F25}"/>
              </a:ext>
            </a:extLst>
          </p:cNvPr>
          <p:cNvSpPr>
            <a:spLocks noGrp="1"/>
          </p:cNvSpPr>
          <p:nvPr>
            <p:ph type="subTitle" idx="1"/>
          </p:nvPr>
        </p:nvSpPr>
        <p:spPr/>
        <p:txBody>
          <a:bodyPr vert="horz" lIns="91440" tIns="45720" rIns="91440" bIns="45720" rtlCol="0" anchor="t">
            <a:normAutofit lnSpcReduction="10000"/>
          </a:bodyPr>
          <a:lstStyle/>
          <a:p>
            <a:r>
              <a:rPr lang="en-US" dirty="0">
                <a:latin typeface="Arial"/>
                <a:cs typeface="Arial"/>
              </a:rPr>
              <a:t>2024 – University Secretariat – Claire Milton</a:t>
            </a:r>
          </a:p>
          <a:p>
            <a:endParaRPr lang="en-US" dirty="0"/>
          </a:p>
        </p:txBody>
      </p:sp>
    </p:spTree>
    <p:extLst>
      <p:ext uri="{BB962C8B-B14F-4D97-AF65-F5344CB8AC3E}">
        <p14:creationId xmlns:p14="http://schemas.microsoft.com/office/powerpoint/2010/main" val="139031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B5A4-3B54-4CF5-ADEA-3928E8FCA00C}"/>
              </a:ext>
            </a:extLst>
          </p:cNvPr>
          <p:cNvSpPr>
            <a:spLocks noGrp="1"/>
          </p:cNvSpPr>
          <p:nvPr>
            <p:ph type="title"/>
          </p:nvPr>
        </p:nvSpPr>
        <p:spPr>
          <a:xfrm>
            <a:off x="633046" y="343388"/>
            <a:ext cx="10515600" cy="1325563"/>
          </a:xfrm>
        </p:spPr>
        <p:txBody>
          <a:bodyPr/>
          <a:lstStyle/>
          <a:p>
            <a:r>
              <a:rPr lang="en-CA" dirty="0"/>
              <a:t>The balancing act</a:t>
            </a:r>
          </a:p>
        </p:txBody>
      </p:sp>
      <p:graphicFrame>
        <p:nvGraphicFramePr>
          <p:cNvPr id="4" name="Table 4">
            <a:extLst>
              <a:ext uri="{FF2B5EF4-FFF2-40B4-BE49-F238E27FC236}">
                <a16:creationId xmlns:a16="http://schemas.microsoft.com/office/drawing/2014/main" id="{C7F078B0-5971-47CF-ADAF-872EDC0C5B39}"/>
              </a:ext>
            </a:extLst>
          </p:cNvPr>
          <p:cNvGraphicFramePr>
            <a:graphicFrameLocks noGrp="1"/>
          </p:cNvGraphicFramePr>
          <p:nvPr>
            <p:ph sz="quarter" idx="10"/>
            <p:extLst>
              <p:ext uri="{D42A27DB-BD31-4B8C-83A1-F6EECF244321}">
                <p14:modId xmlns:p14="http://schemas.microsoft.com/office/powerpoint/2010/main" val="3422561706"/>
              </p:ext>
            </p:extLst>
          </p:nvPr>
        </p:nvGraphicFramePr>
        <p:xfrm>
          <a:off x="703385" y="1535722"/>
          <a:ext cx="10984523" cy="4433823"/>
        </p:xfrm>
        <a:graphic>
          <a:graphicData uri="http://schemas.openxmlformats.org/drawingml/2006/table">
            <a:tbl>
              <a:tblPr firstRow="1" bandRow="1">
                <a:tableStyleId>{5C22544A-7EE6-4342-B048-85BDC9FD1C3A}</a:tableStyleId>
              </a:tblPr>
              <a:tblGrid>
                <a:gridCol w="5457092">
                  <a:extLst>
                    <a:ext uri="{9D8B030D-6E8A-4147-A177-3AD203B41FA5}">
                      <a16:colId xmlns:a16="http://schemas.microsoft.com/office/drawing/2014/main" val="3381991524"/>
                    </a:ext>
                  </a:extLst>
                </a:gridCol>
                <a:gridCol w="5527431">
                  <a:extLst>
                    <a:ext uri="{9D8B030D-6E8A-4147-A177-3AD203B41FA5}">
                      <a16:colId xmlns:a16="http://schemas.microsoft.com/office/drawing/2014/main" val="3155314315"/>
                    </a:ext>
                  </a:extLst>
                </a:gridCol>
              </a:tblGrid>
              <a:tr h="808893">
                <a:tc>
                  <a:txBody>
                    <a:bodyPr/>
                    <a:lstStyle/>
                    <a:p>
                      <a:r>
                        <a:rPr lang="en-CA" sz="3200" dirty="0">
                          <a:latin typeface="Arial" panose="020B0604020202020204" pitchFamily="34" charset="0"/>
                          <a:cs typeface="Arial" panose="020B0604020202020204" pitchFamily="34" charset="0"/>
                        </a:rPr>
                        <a:t>Duty to assist</a:t>
                      </a:r>
                    </a:p>
                  </a:txBody>
                  <a:tcPr/>
                </a:tc>
                <a:tc>
                  <a:txBody>
                    <a:bodyPr/>
                    <a:lstStyle/>
                    <a:p>
                      <a:r>
                        <a:rPr lang="en-CA" sz="3200" dirty="0">
                          <a:latin typeface="Arial" panose="020B0604020202020204" pitchFamily="34" charset="0"/>
                          <a:cs typeface="Arial" panose="020B0604020202020204" pitchFamily="34" charset="0"/>
                        </a:rPr>
                        <a:t>Duty to protect</a:t>
                      </a:r>
                    </a:p>
                  </a:txBody>
                  <a:tcPr/>
                </a:tc>
                <a:extLst>
                  <a:ext uri="{0D108BD9-81ED-4DB2-BD59-A6C34878D82A}">
                    <a16:rowId xmlns:a16="http://schemas.microsoft.com/office/drawing/2014/main" val="1101030945"/>
                  </a:ext>
                </a:extLst>
              </a:tr>
              <a:tr h="3624930">
                <a:tc>
                  <a:txBody>
                    <a:bodyPr/>
                    <a:lstStyle/>
                    <a:p>
                      <a:r>
                        <a:rPr lang="en-CA" dirty="0"/>
                        <a:t> </a:t>
                      </a:r>
                      <a:r>
                        <a:rPr lang="en-CA" sz="2000" dirty="0">
                          <a:latin typeface="Arial" panose="020B0604020202020204" pitchFamily="34" charset="0"/>
                          <a:cs typeface="Arial" panose="020B0604020202020204" pitchFamily="34" charset="0"/>
                        </a:rPr>
                        <a:t>“Pursuant to the Act, all public bodies, municipalities and local public bodies are obliged to adopt a policy of accountability, openness and transparency and to provide a right of access to information with limited exceptions. They are also obliged to ensure the protection of individuals' personal privacy.”</a:t>
                      </a:r>
                    </a:p>
                    <a:p>
                      <a:r>
                        <a:rPr lang="en-CA" sz="1600" i="1" dirty="0">
                          <a:latin typeface="Arial" panose="020B0604020202020204" pitchFamily="34" charset="0"/>
                          <a:cs typeface="Arial" panose="020B0604020202020204" pitchFamily="34" charset="0"/>
                        </a:rPr>
                        <a:t>- NS Office of the Information and Privacy Commissioner</a:t>
                      </a:r>
                    </a:p>
                    <a:p>
                      <a:endParaRPr lang="en-CA" dirty="0"/>
                    </a:p>
                  </a:txBody>
                  <a:tcPr/>
                </a:tc>
                <a:tc>
                  <a:txBody>
                    <a:bodyPr/>
                    <a:lstStyle/>
                    <a:p>
                      <a:r>
                        <a:rPr lang="en-CA" sz="2400" dirty="0">
                          <a:latin typeface="Arial" panose="020B0604020202020204" pitchFamily="34" charset="0"/>
                          <a:cs typeface="Arial" panose="020B0604020202020204" pitchFamily="34" charset="0"/>
                        </a:rPr>
                        <a:t>The Act is intended to support a balanced approach of access to information while, at the same time, ensuring the protection of personal information and thereby respecting an individual's right to privacy. </a:t>
                      </a:r>
                    </a:p>
                    <a:p>
                      <a:endParaRPr lang="en-CA" dirty="0"/>
                    </a:p>
                  </a:txBody>
                  <a:tcPr/>
                </a:tc>
                <a:extLst>
                  <a:ext uri="{0D108BD9-81ED-4DB2-BD59-A6C34878D82A}">
                    <a16:rowId xmlns:a16="http://schemas.microsoft.com/office/drawing/2014/main" val="3815054760"/>
                  </a:ext>
                </a:extLst>
              </a:tr>
            </a:tbl>
          </a:graphicData>
        </a:graphic>
      </p:graphicFrame>
    </p:spTree>
    <p:extLst>
      <p:ext uri="{BB962C8B-B14F-4D97-AF65-F5344CB8AC3E}">
        <p14:creationId xmlns:p14="http://schemas.microsoft.com/office/powerpoint/2010/main" val="107741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C29E-8915-4FD1-9F43-6321033BC120}"/>
              </a:ext>
            </a:extLst>
          </p:cNvPr>
          <p:cNvSpPr>
            <a:spLocks noGrp="1"/>
          </p:cNvSpPr>
          <p:nvPr>
            <p:ph type="title"/>
          </p:nvPr>
        </p:nvSpPr>
        <p:spPr/>
        <p:txBody>
          <a:bodyPr/>
          <a:lstStyle/>
          <a:p>
            <a:r>
              <a:rPr lang="en-CA" dirty="0"/>
              <a:t>Basics of privacy protection</a:t>
            </a:r>
          </a:p>
        </p:txBody>
      </p:sp>
      <p:sp>
        <p:nvSpPr>
          <p:cNvPr id="3" name="Content Placeholder 2">
            <a:extLst>
              <a:ext uri="{FF2B5EF4-FFF2-40B4-BE49-F238E27FC236}">
                <a16:creationId xmlns:a16="http://schemas.microsoft.com/office/drawing/2014/main" id="{80C61358-AAEE-4E7F-9CD4-E4F0C3969352}"/>
              </a:ext>
            </a:extLst>
          </p:cNvPr>
          <p:cNvSpPr>
            <a:spLocks noGrp="1"/>
          </p:cNvSpPr>
          <p:nvPr>
            <p:ph sz="quarter" idx="10"/>
          </p:nvPr>
        </p:nvSpPr>
        <p:spPr>
          <a:xfrm>
            <a:off x="498231" y="1602611"/>
            <a:ext cx="6418385" cy="3582987"/>
          </a:xfrm>
        </p:spPr>
        <p:txBody>
          <a:bodyPr/>
          <a:lstStyle/>
          <a:p>
            <a:pPr marL="457200" indent="-457200">
              <a:buFont typeface="Arial" panose="020B0604020202020204" pitchFamily="34" charset="0"/>
              <a:buChar char="•"/>
            </a:pPr>
            <a:r>
              <a:rPr lang="en-CA" dirty="0"/>
              <a:t>No collection unless authorized</a:t>
            </a:r>
          </a:p>
          <a:p>
            <a:pPr marL="457200" indent="-457200">
              <a:buFont typeface="Arial" panose="020B0604020202020204" pitchFamily="34" charset="0"/>
              <a:buChar char="•"/>
            </a:pPr>
            <a:r>
              <a:rPr lang="en-CA" dirty="0"/>
              <a:t>No use unless authorized</a:t>
            </a:r>
          </a:p>
          <a:p>
            <a:pPr marL="457200" indent="-457200">
              <a:buFont typeface="Arial" panose="020B0604020202020204" pitchFamily="34" charset="0"/>
              <a:buChar char="•"/>
            </a:pPr>
            <a:r>
              <a:rPr lang="en-CA" dirty="0"/>
              <a:t>No disclosure unless authorized</a:t>
            </a:r>
          </a:p>
          <a:p>
            <a:pPr marL="457200" indent="-457200">
              <a:buFont typeface="Arial" panose="020B0604020202020204" pitchFamily="34" charset="0"/>
              <a:buChar char="•"/>
            </a:pPr>
            <a:r>
              <a:rPr lang="en-CA" b="1" dirty="0"/>
              <a:t>Keep personal information secure</a:t>
            </a:r>
          </a:p>
          <a:p>
            <a:endParaRPr lang="en-CA" b="1" dirty="0"/>
          </a:p>
        </p:txBody>
      </p:sp>
      <p:sp>
        <p:nvSpPr>
          <p:cNvPr id="4" name="TextBox 3">
            <a:extLst>
              <a:ext uri="{FF2B5EF4-FFF2-40B4-BE49-F238E27FC236}">
                <a16:creationId xmlns:a16="http://schemas.microsoft.com/office/drawing/2014/main" id="{B33ABAD6-E0CF-41EE-8E1B-3B26B22374DD}"/>
              </a:ext>
            </a:extLst>
          </p:cNvPr>
          <p:cNvSpPr txBox="1"/>
          <p:nvPr/>
        </p:nvSpPr>
        <p:spPr>
          <a:xfrm>
            <a:off x="7596554" y="1547446"/>
            <a:ext cx="4267200" cy="3970318"/>
          </a:xfrm>
          <a:prstGeom prst="rect">
            <a:avLst/>
          </a:prstGeom>
          <a:noFill/>
        </p:spPr>
        <p:txBody>
          <a:bodyPr wrap="square" rtlCol="0">
            <a:spAutoFit/>
          </a:bodyPr>
          <a:lstStyle/>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A public body cannot collect, use or disclose personal information unless specifically authorized under Nova Scotia’s privacy laws.</a:t>
            </a:r>
          </a:p>
          <a:p>
            <a:endParaRPr lang="en-CA"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For example, personal information may only be collected in these circumstances:</a:t>
            </a:r>
          </a:p>
          <a:p>
            <a:endParaRPr lang="en-CA" dirty="0">
              <a:latin typeface="Arial" panose="020B0604020202020204" pitchFamily="34" charset="0"/>
              <a:cs typeface="Arial" panose="020B0604020202020204" pitchFamily="34" charset="0"/>
            </a:endParaRPr>
          </a:p>
          <a:p>
            <a:pPr marL="342900" indent="-342900">
              <a:buFont typeface="+mj-lt"/>
              <a:buAutoNum type="arabicPeriod"/>
            </a:pPr>
            <a:r>
              <a:rPr lang="en-CA" dirty="0">
                <a:latin typeface="Arial" panose="020B0604020202020204" pitchFamily="34" charset="0"/>
                <a:cs typeface="Arial" panose="020B0604020202020204" pitchFamily="34" charset="0"/>
              </a:rPr>
              <a:t>When expressly authorized by law</a:t>
            </a:r>
          </a:p>
          <a:p>
            <a:pPr marL="342900" indent="-342900">
              <a:buFont typeface="+mj-lt"/>
              <a:buAutoNum type="arabicPeriod"/>
            </a:pPr>
            <a:r>
              <a:rPr lang="en-CA" dirty="0">
                <a:latin typeface="Arial" panose="020B0604020202020204" pitchFamily="34" charset="0"/>
                <a:cs typeface="Arial" panose="020B0604020202020204" pitchFamily="34" charset="0"/>
              </a:rPr>
              <a:t>For law enforcement</a:t>
            </a:r>
          </a:p>
          <a:p>
            <a:pPr marL="342900" indent="-342900">
              <a:buFont typeface="+mj-lt"/>
              <a:buAutoNum type="arabicPeriod"/>
            </a:pPr>
            <a:r>
              <a:rPr lang="en-CA" dirty="0">
                <a:latin typeface="Arial" panose="020B0604020202020204" pitchFamily="34" charset="0"/>
                <a:cs typeface="Arial" panose="020B0604020202020204" pitchFamily="34" charset="0"/>
              </a:rPr>
              <a:t>Because it is directly related to and necessary for an operating program or activity</a:t>
            </a:r>
          </a:p>
        </p:txBody>
      </p:sp>
    </p:spTree>
    <p:extLst>
      <p:ext uri="{BB962C8B-B14F-4D97-AF65-F5344CB8AC3E}">
        <p14:creationId xmlns:p14="http://schemas.microsoft.com/office/powerpoint/2010/main" val="198714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FBB647-9140-4C3F-9ED3-E46671767389}"/>
              </a:ext>
            </a:extLst>
          </p:cNvPr>
          <p:cNvSpPr>
            <a:spLocks noGrp="1"/>
          </p:cNvSpPr>
          <p:nvPr>
            <p:ph type="ctrTitle"/>
          </p:nvPr>
        </p:nvSpPr>
        <p:spPr/>
        <p:txBody>
          <a:bodyPr/>
          <a:lstStyle/>
          <a:p>
            <a:r>
              <a:rPr lang="en-CA" dirty="0"/>
              <a:t>Part 2</a:t>
            </a:r>
          </a:p>
        </p:txBody>
      </p:sp>
      <p:sp>
        <p:nvSpPr>
          <p:cNvPr id="5" name="Subtitle 4">
            <a:extLst>
              <a:ext uri="{FF2B5EF4-FFF2-40B4-BE49-F238E27FC236}">
                <a16:creationId xmlns:a16="http://schemas.microsoft.com/office/drawing/2014/main" id="{C779A324-4536-4A87-8BDD-D9EC204EC5EB}"/>
              </a:ext>
            </a:extLst>
          </p:cNvPr>
          <p:cNvSpPr>
            <a:spLocks noGrp="1"/>
          </p:cNvSpPr>
          <p:nvPr>
            <p:ph type="subTitle" idx="1"/>
          </p:nvPr>
        </p:nvSpPr>
        <p:spPr/>
        <p:txBody>
          <a:bodyPr>
            <a:normAutofit lnSpcReduction="10000"/>
          </a:bodyPr>
          <a:lstStyle/>
          <a:p>
            <a:r>
              <a:rPr lang="en-CA" dirty="0"/>
              <a:t>Privacy best practices</a:t>
            </a:r>
          </a:p>
        </p:txBody>
      </p:sp>
    </p:spTree>
    <p:extLst>
      <p:ext uri="{BB962C8B-B14F-4D97-AF65-F5344CB8AC3E}">
        <p14:creationId xmlns:p14="http://schemas.microsoft.com/office/powerpoint/2010/main" val="242998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C4C2-41F9-4119-877C-7CB177B2BF3C}"/>
              </a:ext>
            </a:extLst>
          </p:cNvPr>
          <p:cNvSpPr>
            <a:spLocks noGrp="1"/>
          </p:cNvSpPr>
          <p:nvPr>
            <p:ph type="title"/>
          </p:nvPr>
        </p:nvSpPr>
        <p:spPr/>
        <p:txBody>
          <a:bodyPr/>
          <a:lstStyle/>
          <a:p>
            <a:r>
              <a:rPr lang="en-CA" dirty="0"/>
              <a:t>What is a privacy breach?</a:t>
            </a:r>
          </a:p>
        </p:txBody>
      </p:sp>
      <p:sp>
        <p:nvSpPr>
          <p:cNvPr id="3" name="Content Placeholder 2">
            <a:extLst>
              <a:ext uri="{FF2B5EF4-FFF2-40B4-BE49-F238E27FC236}">
                <a16:creationId xmlns:a16="http://schemas.microsoft.com/office/drawing/2014/main" id="{C74F1A61-9042-4F42-A4A3-36CC85995AFB}"/>
              </a:ext>
            </a:extLst>
          </p:cNvPr>
          <p:cNvSpPr>
            <a:spLocks noGrp="1"/>
          </p:cNvSpPr>
          <p:nvPr>
            <p:ph sz="quarter" idx="10"/>
          </p:nvPr>
        </p:nvSpPr>
        <p:spPr>
          <a:xfrm>
            <a:off x="838200" y="1690688"/>
            <a:ext cx="10512425" cy="3582987"/>
          </a:xfrm>
        </p:spPr>
        <p:txBody>
          <a:bodyPr>
            <a:normAutofit fontScale="77500" lnSpcReduction="20000"/>
          </a:bodyPr>
          <a:lstStyle/>
          <a:p>
            <a:pPr marL="457200" indent="-457200">
              <a:lnSpc>
                <a:spcPct val="120000"/>
              </a:lnSpc>
              <a:buFont typeface="Arial" panose="020B0604020202020204" pitchFamily="34" charset="0"/>
              <a:buChar char="•"/>
            </a:pPr>
            <a:r>
              <a:rPr lang="en-CA" dirty="0"/>
              <a:t>A privacy breach occurs when personal information is collected, retained, used or disclosed in ways that are not in accordance with the provisions of the Act.</a:t>
            </a:r>
          </a:p>
          <a:p>
            <a:pPr marL="457200" indent="-457200">
              <a:lnSpc>
                <a:spcPct val="120000"/>
              </a:lnSpc>
              <a:buFont typeface="Arial" panose="020B0604020202020204" pitchFamily="34" charset="0"/>
              <a:buChar char="•"/>
            </a:pPr>
            <a:r>
              <a:rPr lang="en-CA" dirty="0"/>
              <a:t>Common examples of unauthorized disclosure of personal information:</a:t>
            </a:r>
          </a:p>
          <a:p>
            <a:pPr marL="1143000" lvl="1" indent="-457200">
              <a:lnSpc>
                <a:spcPct val="120000"/>
              </a:lnSpc>
            </a:pPr>
            <a:r>
              <a:rPr lang="en-CA" dirty="0"/>
              <a:t>sending communications to the wrong recipient (email, FAX)</a:t>
            </a:r>
          </a:p>
          <a:p>
            <a:pPr marL="1143000" lvl="1" indent="-457200">
              <a:lnSpc>
                <a:spcPct val="120000"/>
              </a:lnSpc>
            </a:pPr>
            <a:r>
              <a:rPr lang="en-CA" dirty="0"/>
              <a:t>improper records destruction procedures</a:t>
            </a:r>
          </a:p>
          <a:p>
            <a:pPr marL="1143000" lvl="1" indent="-457200">
              <a:lnSpc>
                <a:spcPct val="120000"/>
              </a:lnSpc>
            </a:pPr>
            <a:r>
              <a:rPr lang="en-CA" dirty="0"/>
              <a:t>loss or theft of unsecured devices, such as laptop computers, smart phones, digital cameras, or portable storage devices (USB sticks)</a:t>
            </a:r>
          </a:p>
          <a:p>
            <a:pPr marL="1143000" lvl="1" indent="-457200">
              <a:lnSpc>
                <a:spcPct val="120000"/>
              </a:lnSpc>
            </a:pPr>
            <a:r>
              <a:rPr lang="en-CA" dirty="0"/>
              <a:t>unauthorized access (snooping, looking up your co-worker’s birthday)</a:t>
            </a:r>
          </a:p>
          <a:p>
            <a:pPr marL="1143000" lvl="1" indent="-457200">
              <a:lnSpc>
                <a:spcPct val="120000"/>
              </a:lnSpc>
            </a:pPr>
            <a:r>
              <a:rPr lang="en-CA" dirty="0"/>
              <a:t>Unauthorized sharing (providing personal information to a person without an authorized “need to know”)</a:t>
            </a:r>
          </a:p>
          <a:p>
            <a:pPr lvl="1" indent="0">
              <a:buNone/>
            </a:pPr>
            <a:endParaRPr lang="en-CA" dirty="0"/>
          </a:p>
        </p:txBody>
      </p:sp>
    </p:spTree>
    <p:extLst>
      <p:ext uri="{BB962C8B-B14F-4D97-AF65-F5344CB8AC3E}">
        <p14:creationId xmlns:p14="http://schemas.microsoft.com/office/powerpoint/2010/main" val="76494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2112-90F9-4949-8565-CC14B4EF5012}"/>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Best practices</a:t>
            </a:r>
          </a:p>
        </p:txBody>
      </p:sp>
      <p:pic>
        <p:nvPicPr>
          <p:cNvPr id="4" name="Picture 3">
            <a:extLst>
              <a:ext uri="{FF2B5EF4-FFF2-40B4-BE49-F238E27FC236}">
                <a16:creationId xmlns:a16="http://schemas.microsoft.com/office/drawing/2014/main" id="{5B3A9643-DB6D-4B7C-99E6-DF19AB04F61D}"/>
              </a:ext>
            </a:extLst>
          </p:cNvPr>
          <p:cNvPicPr>
            <a:picLocks noChangeAspect="1"/>
          </p:cNvPicPr>
          <p:nvPr/>
        </p:nvPicPr>
        <p:blipFill rotWithShape="1">
          <a:blip r:embed="rId3"/>
          <a:srcRect t="15261" b="306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83C74F6-F300-4039-8E0A-E87E016B810E}"/>
              </a:ext>
            </a:extLst>
          </p:cNvPr>
          <p:cNvSpPr>
            <a:spLocks noGrp="1"/>
          </p:cNvSpPr>
          <p:nvPr>
            <p:ph sz="quarter" idx="10"/>
          </p:nvPr>
        </p:nvSpPr>
        <p:spPr>
          <a:xfrm>
            <a:off x="4223982" y="3752850"/>
            <a:ext cx="7485413" cy="2452687"/>
          </a:xfrm>
        </p:spPr>
        <p:txBody>
          <a:bodyPr vert="horz" lIns="91440" tIns="45720" rIns="91440" bIns="45720" rtlCol="0" anchor="ctr">
            <a:normAutofit/>
          </a:bodyPr>
          <a:lstStyle/>
          <a:p>
            <a:pPr marL="457200" indent="-228600">
              <a:buFont typeface="Arial" panose="020B0604020202020204" pitchFamily="34" charset="0"/>
              <a:buChar char="•"/>
            </a:pPr>
            <a:r>
              <a:rPr lang="en-US" sz="1800" dirty="0">
                <a:solidFill>
                  <a:schemeClr val="tx1"/>
                </a:solidFill>
              </a:rPr>
              <a:t>Limit access to those who “need to know” to fulfil job responsibilities</a:t>
            </a:r>
          </a:p>
          <a:p>
            <a:pPr marL="457200" indent="-228600">
              <a:buFont typeface="Arial" panose="020B0604020202020204" pitchFamily="34" charset="0"/>
              <a:buChar char="•"/>
            </a:pPr>
            <a:r>
              <a:rPr lang="en-US" sz="1800" dirty="0">
                <a:solidFill>
                  <a:schemeClr val="tx1"/>
                </a:solidFill>
              </a:rPr>
              <a:t>Password protect sensitive records</a:t>
            </a:r>
          </a:p>
          <a:p>
            <a:pPr marL="457200" indent="-228600">
              <a:buFont typeface="Arial" panose="020B0604020202020204" pitchFamily="34" charset="0"/>
              <a:buChar char="•"/>
            </a:pPr>
            <a:r>
              <a:rPr lang="en-US" sz="1800" dirty="0">
                <a:solidFill>
                  <a:schemeClr val="tx1"/>
                </a:solidFill>
              </a:rPr>
              <a:t>Comply with password best practices</a:t>
            </a:r>
          </a:p>
          <a:p>
            <a:pPr marL="457200" indent="-228600">
              <a:buFont typeface="Arial" panose="020B0604020202020204" pitchFamily="34" charset="0"/>
              <a:buChar char="•"/>
            </a:pPr>
            <a:r>
              <a:rPr lang="en-US" sz="1800" dirty="0">
                <a:solidFill>
                  <a:schemeClr val="tx1"/>
                </a:solidFill>
              </a:rPr>
              <a:t>Do not share passwords</a:t>
            </a:r>
          </a:p>
          <a:p>
            <a:pPr marL="457200" indent="-228600">
              <a:buFont typeface="Arial" panose="020B0604020202020204" pitchFamily="34" charset="0"/>
              <a:buChar char="•"/>
            </a:pPr>
            <a:r>
              <a:rPr lang="en-US" sz="1800" dirty="0">
                <a:solidFill>
                  <a:schemeClr val="tx1"/>
                </a:solidFill>
              </a:rPr>
              <a:t>Follow EIT policies and guidance on passwords</a:t>
            </a:r>
          </a:p>
        </p:txBody>
      </p:sp>
    </p:spTree>
    <p:extLst>
      <p:ext uri="{BB962C8B-B14F-4D97-AF65-F5344CB8AC3E}">
        <p14:creationId xmlns:p14="http://schemas.microsoft.com/office/powerpoint/2010/main" val="186962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82829-7900-4B46-BC70-C82D46278D0F}"/>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Best practices: technology</a:t>
            </a:r>
          </a:p>
        </p:txBody>
      </p:sp>
      <p:pic>
        <p:nvPicPr>
          <p:cNvPr id="4" name="Picture 3">
            <a:extLst>
              <a:ext uri="{FF2B5EF4-FFF2-40B4-BE49-F238E27FC236}">
                <a16:creationId xmlns:a16="http://schemas.microsoft.com/office/drawing/2014/main" id="{93C73B32-7443-4ED2-A8C4-F6F83B245D9E}"/>
              </a:ext>
            </a:extLst>
          </p:cNvPr>
          <p:cNvPicPr>
            <a:picLocks noChangeAspect="1"/>
          </p:cNvPicPr>
          <p:nvPr/>
        </p:nvPicPr>
        <p:blipFill rotWithShape="1">
          <a:blip r:embed="rId3"/>
          <a:srcRect l="9547" r="2177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208CBBE-0679-4B8A-A72F-3A866482DBC3}"/>
              </a:ext>
            </a:extLst>
          </p:cNvPr>
          <p:cNvSpPr>
            <a:spLocks noGrp="1"/>
          </p:cNvSpPr>
          <p:nvPr>
            <p:ph sz="quarter" idx="10"/>
          </p:nvPr>
        </p:nvSpPr>
        <p:spPr>
          <a:xfrm>
            <a:off x="6513788" y="2333297"/>
            <a:ext cx="4840010" cy="3843666"/>
          </a:xfrm>
        </p:spPr>
        <p:txBody>
          <a:bodyPr vert="horz" lIns="91440" tIns="45720" rIns="91440" bIns="45720" rtlCol="0">
            <a:normAutofit/>
          </a:bodyPr>
          <a:lstStyle/>
          <a:p>
            <a:pPr marL="457200" indent="-228600">
              <a:buFont typeface="Arial" panose="020B0604020202020204" pitchFamily="34" charset="0"/>
              <a:buChar char="•"/>
            </a:pPr>
            <a:r>
              <a:rPr lang="en-US" sz="2000" dirty="0">
                <a:solidFill>
                  <a:schemeClr val="tx1"/>
                </a:solidFill>
              </a:rPr>
              <a:t>Update your operating system when prompted</a:t>
            </a:r>
          </a:p>
          <a:p>
            <a:pPr marL="457200" indent="-228600">
              <a:buFont typeface="Arial" panose="020B0604020202020204" pitchFamily="34" charset="0"/>
              <a:buChar char="•"/>
            </a:pPr>
            <a:r>
              <a:rPr lang="en-US" sz="2000" b="1" dirty="0">
                <a:solidFill>
                  <a:schemeClr val="tx1"/>
                </a:solidFill>
              </a:rPr>
              <a:t>Complete cyber security training: report suspicious emails</a:t>
            </a:r>
          </a:p>
          <a:p>
            <a:pPr marL="457200" indent="-228600">
              <a:buFont typeface="Arial" panose="020B0604020202020204" pitchFamily="34" charset="0"/>
              <a:buChar char="•"/>
            </a:pPr>
            <a:r>
              <a:rPr lang="en-US" sz="2000" b="1" dirty="0">
                <a:solidFill>
                  <a:schemeClr val="tx1"/>
                </a:solidFill>
              </a:rPr>
              <a:t>Double check email addresses of your intended recipients BEFORE sending</a:t>
            </a:r>
          </a:p>
          <a:p>
            <a:pPr marL="457200" indent="-228600">
              <a:buFont typeface="Arial" panose="020B0604020202020204" pitchFamily="34" charset="0"/>
              <a:buChar char="•"/>
            </a:pPr>
            <a:r>
              <a:rPr lang="en-US" sz="2000" dirty="0">
                <a:solidFill>
                  <a:schemeClr val="tx1"/>
                </a:solidFill>
              </a:rPr>
              <a:t>Make it easier for people to identify you by including a profile photo or a department icon for your email account</a:t>
            </a:r>
          </a:p>
        </p:txBody>
      </p:sp>
    </p:spTree>
    <p:extLst>
      <p:ext uri="{BB962C8B-B14F-4D97-AF65-F5344CB8AC3E}">
        <p14:creationId xmlns:p14="http://schemas.microsoft.com/office/powerpoint/2010/main" val="34648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C805-3BDF-4C42-B435-2C72197D5244}"/>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dirty="0"/>
              <a:t>Best practices: mobile devices and working from home</a:t>
            </a:r>
          </a:p>
        </p:txBody>
      </p:sp>
      <p:sp>
        <p:nvSpPr>
          <p:cNvPr id="3" name="Content Placeholder 2">
            <a:extLst>
              <a:ext uri="{FF2B5EF4-FFF2-40B4-BE49-F238E27FC236}">
                <a16:creationId xmlns:a16="http://schemas.microsoft.com/office/drawing/2014/main" id="{096630D1-D7C4-42C1-AE42-E6EF72C80AB6}"/>
              </a:ext>
            </a:extLst>
          </p:cNvPr>
          <p:cNvSpPr>
            <a:spLocks noGrp="1"/>
          </p:cNvSpPr>
          <p:nvPr>
            <p:ph sz="quarter" idx="10"/>
          </p:nvPr>
        </p:nvSpPr>
        <p:spPr>
          <a:xfrm>
            <a:off x="4965431" y="2438400"/>
            <a:ext cx="6586489" cy="3785419"/>
          </a:xfrm>
        </p:spPr>
        <p:txBody>
          <a:bodyPr vert="horz" lIns="91440" tIns="45720" rIns="91440" bIns="45720" rtlCol="0">
            <a:normAutofit lnSpcReduction="10000"/>
          </a:bodyPr>
          <a:lstStyle/>
          <a:p>
            <a:pPr marL="571500" indent="-342900">
              <a:buFont typeface="Arial" panose="020B0604020202020204" pitchFamily="34" charset="0"/>
              <a:buChar char="•"/>
            </a:pPr>
            <a:r>
              <a:rPr lang="en-US" sz="2000" dirty="0">
                <a:solidFill>
                  <a:schemeClr val="tx1"/>
                </a:solidFill>
              </a:rPr>
              <a:t>Mobile devices:</a:t>
            </a:r>
          </a:p>
          <a:p>
            <a:pPr marL="1143000" lvl="1"/>
            <a:r>
              <a:rPr lang="en-US" sz="1600" dirty="0">
                <a:solidFill>
                  <a:schemeClr val="tx1"/>
                </a:solidFill>
              </a:rPr>
              <a:t>Password protection</a:t>
            </a:r>
          </a:p>
          <a:p>
            <a:pPr marL="1143000" lvl="1"/>
            <a:r>
              <a:rPr lang="en-US" sz="1600" dirty="0">
                <a:solidFill>
                  <a:schemeClr val="tx1"/>
                </a:solidFill>
              </a:rPr>
              <a:t>Two step authentication</a:t>
            </a:r>
          </a:p>
          <a:p>
            <a:pPr marL="1143000" lvl="1"/>
            <a:r>
              <a:rPr lang="en-US" sz="1600" dirty="0">
                <a:solidFill>
                  <a:schemeClr val="tx1"/>
                </a:solidFill>
              </a:rPr>
              <a:t>Avoid using USB drives</a:t>
            </a:r>
          </a:p>
          <a:p>
            <a:pPr marL="542925" indent="-357188">
              <a:buFont typeface="Arial" panose="020B0604020202020204" pitchFamily="34" charset="0"/>
              <a:buChar char="•"/>
            </a:pPr>
            <a:r>
              <a:rPr lang="en-US" sz="2000" dirty="0">
                <a:solidFill>
                  <a:schemeClr val="tx1"/>
                </a:solidFill>
              </a:rPr>
              <a:t>Working at home:</a:t>
            </a:r>
          </a:p>
          <a:p>
            <a:pPr marL="1143000" lvl="1"/>
            <a:r>
              <a:rPr lang="en-US" sz="2000" dirty="0">
                <a:solidFill>
                  <a:schemeClr val="tx1"/>
                </a:solidFill>
              </a:rPr>
              <a:t>Use SharePoint and Teams</a:t>
            </a:r>
          </a:p>
          <a:p>
            <a:pPr marL="1143000" lvl="1"/>
            <a:r>
              <a:rPr lang="en-US" sz="2000" dirty="0">
                <a:solidFill>
                  <a:schemeClr val="tx1"/>
                </a:solidFill>
              </a:rPr>
              <a:t>Use MFA</a:t>
            </a:r>
          </a:p>
          <a:p>
            <a:pPr marL="1143000" lvl="1"/>
            <a:r>
              <a:rPr lang="en-US" sz="2000" dirty="0">
                <a:solidFill>
                  <a:schemeClr val="tx1"/>
                </a:solidFill>
              </a:rPr>
              <a:t>Minimize paper records</a:t>
            </a:r>
          </a:p>
          <a:p>
            <a:pPr marL="1143000" lvl="1"/>
            <a:r>
              <a:rPr lang="en-US" sz="2000" dirty="0">
                <a:solidFill>
                  <a:schemeClr val="tx1"/>
                </a:solidFill>
              </a:rPr>
              <a:t>Secure your devices (i.e. NEVER leave in your car)</a:t>
            </a:r>
          </a:p>
          <a:p>
            <a:pPr marL="1143000" lvl="1"/>
            <a:r>
              <a:rPr lang="en-US" sz="2000" dirty="0">
                <a:solidFill>
                  <a:schemeClr val="tx1"/>
                </a:solidFill>
              </a:rPr>
              <a:t>Report lost or stolen devices </a:t>
            </a:r>
          </a:p>
          <a:p>
            <a:pPr marL="1143000" lvl="1"/>
            <a:r>
              <a:rPr lang="en-US" sz="2000" dirty="0">
                <a:solidFill>
                  <a:schemeClr val="tx1"/>
                </a:solidFill>
              </a:rPr>
              <a:t>Work in a confidential space</a:t>
            </a:r>
          </a:p>
        </p:txBody>
      </p:sp>
      <p:pic>
        <p:nvPicPr>
          <p:cNvPr id="5" name="Picture 4" descr="Topview of mint green workspace with laptop, coffee, notebook, pen, glasses, and mouse">
            <a:extLst>
              <a:ext uri="{FF2B5EF4-FFF2-40B4-BE49-F238E27FC236}">
                <a16:creationId xmlns:a16="http://schemas.microsoft.com/office/drawing/2014/main" id="{254573F7-763E-438B-93E7-EC4A0C3F87EF}"/>
              </a:ext>
            </a:extLst>
          </p:cNvPr>
          <p:cNvPicPr>
            <a:picLocks noChangeAspect="1"/>
          </p:cNvPicPr>
          <p:nvPr/>
        </p:nvPicPr>
        <p:blipFill rotWithShape="1">
          <a:blip r:embed="rId3"/>
          <a:srcRect r="5488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B70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42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F6BD-8CCB-408E-8D4D-53D41E7AC6D4}"/>
              </a:ext>
            </a:extLst>
          </p:cNvPr>
          <p:cNvSpPr>
            <a:spLocks noGrp="1"/>
          </p:cNvSpPr>
          <p:nvPr>
            <p:ph type="title"/>
          </p:nvPr>
        </p:nvSpPr>
        <p:spPr/>
        <p:txBody>
          <a:bodyPr/>
          <a:lstStyle/>
          <a:p>
            <a:r>
              <a:rPr lang="en-CA" dirty="0"/>
              <a:t>Best practices: on campus</a:t>
            </a:r>
          </a:p>
        </p:txBody>
      </p:sp>
      <p:sp>
        <p:nvSpPr>
          <p:cNvPr id="3" name="Content Placeholder 2">
            <a:extLst>
              <a:ext uri="{FF2B5EF4-FFF2-40B4-BE49-F238E27FC236}">
                <a16:creationId xmlns:a16="http://schemas.microsoft.com/office/drawing/2014/main" id="{05DF81BB-171E-468E-B825-0309CF9CDE19}"/>
              </a:ext>
            </a:extLst>
          </p:cNvPr>
          <p:cNvSpPr>
            <a:spLocks noGrp="1"/>
          </p:cNvSpPr>
          <p:nvPr>
            <p:ph sz="quarter" idx="10"/>
          </p:nvPr>
        </p:nvSpPr>
        <p:spPr/>
        <p:txBody>
          <a:bodyPr/>
          <a:lstStyle/>
          <a:p>
            <a:pPr marL="457200" indent="-457200">
              <a:buFont typeface="Arial" panose="020B0604020202020204" pitchFamily="34" charset="0"/>
              <a:buChar char="•"/>
            </a:pPr>
            <a:r>
              <a:rPr lang="en-CA" dirty="0"/>
              <a:t>Clean desk </a:t>
            </a:r>
          </a:p>
          <a:p>
            <a:pPr marL="457200" indent="-457200">
              <a:buFont typeface="Arial" panose="020B0604020202020204" pitchFamily="34" charset="0"/>
              <a:buChar char="•"/>
            </a:pPr>
            <a:r>
              <a:rPr lang="en-CA" dirty="0"/>
              <a:t>Lock cabinets</a:t>
            </a:r>
          </a:p>
          <a:p>
            <a:pPr marL="457200" indent="-457200">
              <a:buFont typeface="Arial" panose="020B0604020202020204" pitchFamily="34" charset="0"/>
              <a:buChar char="•"/>
            </a:pPr>
            <a:r>
              <a:rPr lang="en-CA" dirty="0"/>
              <a:t>Shut down computer if you are leaving it behind</a:t>
            </a:r>
          </a:p>
          <a:p>
            <a:pPr marL="457200" indent="-457200">
              <a:buFont typeface="Arial" panose="020B0604020202020204" pitchFamily="34" charset="0"/>
              <a:buChar char="•"/>
            </a:pPr>
            <a:r>
              <a:rPr lang="en-CA" dirty="0"/>
              <a:t>Shred confidential paper</a:t>
            </a:r>
          </a:p>
          <a:p>
            <a:pPr marL="457200" indent="-457200">
              <a:buFont typeface="Arial" panose="020B0604020202020204" pitchFamily="34" charset="0"/>
              <a:buChar char="•"/>
            </a:pPr>
            <a:r>
              <a:rPr lang="en-CA" dirty="0"/>
              <a:t>Use privacy screens on monitors</a:t>
            </a:r>
          </a:p>
          <a:p>
            <a:pPr marL="457200" indent="-457200">
              <a:buFont typeface="Arial" panose="020B0604020202020204" pitchFamily="34" charset="0"/>
              <a:buChar char="•"/>
            </a:pPr>
            <a:r>
              <a:rPr lang="en-CA" dirty="0"/>
              <a:t>Use Teams, not email, to share and transmit sensitive files and information</a:t>
            </a:r>
          </a:p>
        </p:txBody>
      </p:sp>
    </p:spTree>
    <p:extLst>
      <p:ext uri="{BB962C8B-B14F-4D97-AF65-F5344CB8AC3E}">
        <p14:creationId xmlns:p14="http://schemas.microsoft.com/office/powerpoint/2010/main" val="199751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B221-08CD-641B-2988-1F63DA46AF18}"/>
              </a:ext>
            </a:extLst>
          </p:cNvPr>
          <p:cNvSpPr>
            <a:spLocks noGrp="1"/>
          </p:cNvSpPr>
          <p:nvPr>
            <p:ph type="title"/>
          </p:nvPr>
        </p:nvSpPr>
        <p:spPr/>
        <p:txBody>
          <a:bodyPr/>
          <a:lstStyle/>
          <a:p>
            <a:r>
              <a:rPr lang="en-CA"/>
              <a:t>Last word: recording</a:t>
            </a:r>
            <a:endParaRPr lang="en-CA" dirty="0"/>
          </a:p>
        </p:txBody>
      </p:sp>
      <p:sp>
        <p:nvSpPr>
          <p:cNvPr id="3" name="Content Placeholder 2">
            <a:extLst>
              <a:ext uri="{FF2B5EF4-FFF2-40B4-BE49-F238E27FC236}">
                <a16:creationId xmlns:a16="http://schemas.microsoft.com/office/drawing/2014/main" id="{293465A6-5B07-F497-56AC-9E0DB63E8E72}"/>
              </a:ext>
            </a:extLst>
          </p:cNvPr>
          <p:cNvSpPr>
            <a:spLocks noGrp="1"/>
          </p:cNvSpPr>
          <p:nvPr>
            <p:ph sz="quarter" idx="10"/>
          </p:nvPr>
        </p:nvSpPr>
        <p:spPr>
          <a:xfrm>
            <a:off x="838200" y="1495169"/>
            <a:ext cx="5612027" cy="4067432"/>
          </a:xfrm>
        </p:spPr>
        <p:txBody>
          <a:bodyPr>
            <a:normAutofit fontScale="62500" lnSpcReduction="20000"/>
          </a:bodyPr>
          <a:lstStyle/>
          <a:p>
            <a:pPr marL="457200" indent="-457200">
              <a:lnSpc>
                <a:spcPct val="120000"/>
              </a:lnSpc>
              <a:buFont typeface="Arial" panose="020B0604020202020204" pitchFamily="34" charset="0"/>
              <a:buChar char="•"/>
            </a:pPr>
            <a:r>
              <a:rPr lang="en-CA" dirty="0"/>
              <a:t>Know when and when not to record meetings or conversations</a:t>
            </a:r>
          </a:p>
          <a:p>
            <a:pPr marL="457200" indent="-457200">
              <a:lnSpc>
                <a:spcPct val="120000"/>
              </a:lnSpc>
              <a:buFont typeface="Arial" panose="020B0604020202020204" pitchFamily="34" charset="0"/>
              <a:buChar char="•"/>
            </a:pPr>
            <a:r>
              <a:rPr lang="en-CA" dirty="0"/>
              <a:t>Do not record anything without permission and consent</a:t>
            </a:r>
          </a:p>
          <a:p>
            <a:pPr marL="457200" indent="-457200">
              <a:lnSpc>
                <a:spcPct val="120000"/>
              </a:lnSpc>
              <a:buFont typeface="Arial" panose="020B0604020202020204" pitchFamily="34" charset="0"/>
              <a:buChar char="•"/>
            </a:pPr>
            <a:r>
              <a:rPr lang="en-CA" dirty="0"/>
              <a:t>Recording in secret endangers personal privacy rights</a:t>
            </a:r>
          </a:p>
          <a:p>
            <a:pPr marL="457200" indent="-457200">
              <a:lnSpc>
                <a:spcPct val="120000"/>
              </a:lnSpc>
              <a:buFont typeface="Arial" panose="020B0604020202020204" pitchFamily="34" charset="0"/>
              <a:buChar char="•"/>
            </a:pPr>
            <a:r>
              <a:rPr lang="en-CA" dirty="0"/>
              <a:t>Unauthorized recording of work conversations may breach confidentiality of protected and sensitive information</a:t>
            </a:r>
          </a:p>
          <a:p>
            <a:pPr marL="457200" indent="-457200">
              <a:lnSpc>
                <a:spcPct val="120000"/>
              </a:lnSpc>
              <a:buFont typeface="Arial" panose="020B0604020202020204" pitchFamily="34" charset="0"/>
              <a:buChar char="•"/>
            </a:pPr>
            <a:r>
              <a:rPr lang="en-CA" dirty="0"/>
              <a:t>When using the university’s EIT systems (email, Teams, </a:t>
            </a:r>
            <a:r>
              <a:rPr lang="en-CA" dirty="0" err="1"/>
              <a:t>etc</a:t>
            </a:r>
            <a:r>
              <a:rPr lang="en-CA" dirty="0"/>
              <a:t>), your expectation of personal privacy is limited</a:t>
            </a:r>
          </a:p>
        </p:txBody>
      </p:sp>
      <p:sp>
        <p:nvSpPr>
          <p:cNvPr id="4" name="TextBox 3">
            <a:extLst>
              <a:ext uri="{FF2B5EF4-FFF2-40B4-BE49-F238E27FC236}">
                <a16:creationId xmlns:a16="http://schemas.microsoft.com/office/drawing/2014/main" id="{B8AF809E-0A75-BBBF-422C-C56ADCC96A9C}"/>
              </a:ext>
            </a:extLst>
          </p:cNvPr>
          <p:cNvSpPr txBox="1"/>
          <p:nvPr/>
        </p:nvSpPr>
        <p:spPr>
          <a:xfrm>
            <a:off x="6709719" y="976184"/>
            <a:ext cx="5140411" cy="5078313"/>
          </a:xfrm>
          <a:prstGeom prst="rect">
            <a:avLst/>
          </a:prstGeom>
          <a:noFill/>
        </p:spPr>
        <p:txBody>
          <a:bodyPr wrap="square" rtlCol="0">
            <a:spAutoFit/>
          </a:bodyPr>
          <a:lstStyle/>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Policy 2-2004 – Policy on Information Technology </a:t>
            </a:r>
          </a:p>
          <a:p>
            <a:pPr marL="742950" lvl="1" indent="-285750">
              <a:buFont typeface="Arial" panose="020B0604020202020204" pitchFamily="34" charset="0"/>
              <a:buChar char="•"/>
            </a:pPr>
            <a:r>
              <a:rPr lang="en-CA" dirty="0">
                <a:latin typeface="Arial" panose="020B0604020202020204" pitchFamily="34" charset="0"/>
                <a:cs typeface="Arial" panose="020B0604020202020204" pitchFamily="34" charset="0"/>
              </a:rPr>
              <a:t>4.2  Users of university IT resources shall use University IT resources for the academic and administrative purposes for which they are intended - </a:t>
            </a:r>
            <a:r>
              <a:rPr lang="en-CA" b="1" dirty="0">
                <a:latin typeface="Arial" panose="020B0604020202020204" pitchFamily="34" charset="0"/>
                <a:cs typeface="Arial" panose="020B0604020202020204" pitchFamily="34" charset="0"/>
              </a:rPr>
              <a:t>Limit personal use of University IT to modest, infrequent purposes. </a:t>
            </a:r>
            <a:r>
              <a:rPr lang="en-CA" dirty="0">
                <a:latin typeface="Arial" panose="020B0604020202020204" pitchFamily="34" charset="0"/>
                <a:cs typeface="Arial" panose="020B0604020202020204" pitchFamily="34" charset="0"/>
              </a:rPr>
              <a:t>University IT facilities should be used primarily for university related educational and administrative purposes.</a:t>
            </a: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Policy 2-2006 – Email Policy</a:t>
            </a:r>
          </a:p>
          <a:p>
            <a:pPr marL="742950" lvl="1" indent="-285750">
              <a:buFont typeface="Arial" panose="020B0604020202020204" pitchFamily="34" charset="0"/>
              <a:buChar char="•"/>
            </a:pPr>
            <a:r>
              <a:rPr lang="en-CA" dirty="0">
                <a:latin typeface="Arial" panose="020B0604020202020204" pitchFamily="34" charset="0"/>
                <a:cs typeface="Arial" panose="020B0604020202020204" pitchFamily="34" charset="0"/>
              </a:rPr>
              <a:t>6.2 In general, </a:t>
            </a:r>
            <a:r>
              <a:rPr lang="en-CA" b="1" dirty="0">
                <a:latin typeface="Arial" panose="020B0604020202020204" pitchFamily="34" charset="0"/>
                <a:cs typeface="Arial" panose="020B0604020202020204" pitchFamily="34" charset="0"/>
              </a:rPr>
              <a:t>email is not appropriate for transmitting sensitive or confidential information,</a:t>
            </a:r>
            <a:r>
              <a:rPr lang="en-CA" dirty="0">
                <a:latin typeface="Arial" panose="020B0604020202020204" pitchFamily="34" charset="0"/>
                <a:cs typeface="Arial" panose="020B0604020202020204" pitchFamily="34" charset="0"/>
              </a:rPr>
              <a:t> including personal information, unless an appropriate level of security matches its use for such purposes. </a:t>
            </a:r>
          </a:p>
        </p:txBody>
      </p:sp>
    </p:spTree>
    <p:extLst>
      <p:ext uri="{BB962C8B-B14F-4D97-AF65-F5344CB8AC3E}">
        <p14:creationId xmlns:p14="http://schemas.microsoft.com/office/powerpoint/2010/main" val="103044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7EED-9303-47D4-87BD-B4E55355BC61}"/>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Privacy and information security resources</a:t>
            </a:r>
            <a:endParaRPr lang="en-US" sz="3600" dirty="0"/>
          </a:p>
        </p:txBody>
      </p:sp>
      <p:pic>
        <p:nvPicPr>
          <p:cNvPr id="4" name="Picture 3">
            <a:extLst>
              <a:ext uri="{FF2B5EF4-FFF2-40B4-BE49-F238E27FC236}">
                <a16:creationId xmlns:a16="http://schemas.microsoft.com/office/drawing/2014/main" id="{213B1706-743F-4D80-8BDB-55F315BAA87A}"/>
              </a:ext>
            </a:extLst>
          </p:cNvPr>
          <p:cNvPicPr>
            <a:picLocks noChangeAspect="1"/>
          </p:cNvPicPr>
          <p:nvPr/>
        </p:nvPicPr>
        <p:blipFill rotWithShape="1">
          <a:blip r:embed="rId3"/>
          <a:srcRect t="24779" b="682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E485588-1548-46C1-8957-6C64603FE9B0}"/>
              </a:ext>
            </a:extLst>
          </p:cNvPr>
          <p:cNvSpPr>
            <a:spLocks noGrp="1"/>
          </p:cNvSpPr>
          <p:nvPr>
            <p:ph sz="quarter" idx="10"/>
          </p:nvPr>
        </p:nvSpPr>
        <p:spPr>
          <a:xfrm>
            <a:off x="4223982" y="3752850"/>
            <a:ext cx="7485413" cy="2452687"/>
          </a:xfrm>
        </p:spPr>
        <p:txBody>
          <a:bodyPr vert="horz" lIns="91440" tIns="45720" rIns="91440" bIns="45720" rtlCol="0" anchor="ctr">
            <a:normAutofit/>
          </a:bodyPr>
          <a:lstStyle/>
          <a:p>
            <a:pPr marL="457200" indent="-228600">
              <a:buFont typeface="Arial" panose="020B0604020202020204" pitchFamily="34" charset="0"/>
              <a:buChar char="•"/>
            </a:pPr>
            <a:r>
              <a:rPr lang="en-US" sz="1800">
                <a:solidFill>
                  <a:schemeClr val="tx1"/>
                </a:solidFill>
                <a:latin typeface="+mn-lt"/>
                <a:cs typeface="+mn-cs"/>
              </a:rPr>
              <a:t>Information security: </a:t>
            </a:r>
            <a:r>
              <a:rPr lang="en-US" sz="1800">
                <a:solidFill>
                  <a:schemeClr val="tx1"/>
                </a:solidFill>
                <a:latin typeface="+mn-lt"/>
                <a:cs typeface="+mn-cs"/>
                <a:hlinkClick r:id="rId4"/>
              </a:rPr>
              <a:t>https://www.smu.ca/academics/eit-information-security.html</a:t>
            </a:r>
            <a:r>
              <a:rPr lang="en-US" sz="1800">
                <a:solidFill>
                  <a:schemeClr val="tx1"/>
                </a:solidFill>
                <a:latin typeface="+mn-lt"/>
                <a:cs typeface="+mn-cs"/>
              </a:rPr>
              <a:t> </a:t>
            </a:r>
          </a:p>
          <a:p>
            <a:pPr marL="457200" indent="-228600">
              <a:buFont typeface="Arial" panose="020B0604020202020204" pitchFamily="34" charset="0"/>
              <a:buChar char="•"/>
            </a:pPr>
            <a:r>
              <a:rPr lang="en-US" sz="1800">
                <a:solidFill>
                  <a:schemeClr val="tx1"/>
                </a:solidFill>
                <a:latin typeface="+mn-lt"/>
                <a:cs typeface="+mn-cs"/>
              </a:rPr>
              <a:t>Security awareness education: </a:t>
            </a:r>
            <a:r>
              <a:rPr lang="en-US" sz="1800">
                <a:solidFill>
                  <a:schemeClr val="tx1"/>
                </a:solidFill>
                <a:latin typeface="+mn-lt"/>
                <a:cs typeface="+mn-cs"/>
                <a:hlinkClick r:id="rId5"/>
              </a:rPr>
              <a:t>https://www.smu.ca/academics/eit-security-awareness-education.html</a:t>
            </a:r>
            <a:r>
              <a:rPr lang="en-US" sz="1800">
                <a:solidFill>
                  <a:schemeClr val="tx1"/>
                </a:solidFill>
                <a:latin typeface="+mn-lt"/>
                <a:cs typeface="+mn-cs"/>
              </a:rPr>
              <a:t> </a:t>
            </a:r>
          </a:p>
          <a:p>
            <a:pPr marL="457200" indent="-228600">
              <a:buFont typeface="Arial" panose="020B0604020202020204" pitchFamily="34" charset="0"/>
              <a:buChar char="•"/>
            </a:pPr>
            <a:r>
              <a:rPr lang="en-US" sz="1800">
                <a:solidFill>
                  <a:schemeClr val="tx1"/>
                </a:solidFill>
                <a:latin typeface="+mn-lt"/>
                <a:cs typeface="+mn-cs"/>
              </a:rPr>
              <a:t>Cyber security while working off campus: </a:t>
            </a:r>
            <a:r>
              <a:rPr lang="en-US" sz="1800">
                <a:solidFill>
                  <a:schemeClr val="tx1"/>
                </a:solidFill>
                <a:latin typeface="+mn-lt"/>
                <a:cs typeface="+mn-cs"/>
                <a:hlinkClick r:id="rId6"/>
              </a:rPr>
              <a:t>https://www.smu.ca/covidinfo/cybersecurity.html</a:t>
            </a:r>
            <a:r>
              <a:rPr lang="en-US" sz="1800">
                <a:solidFill>
                  <a:schemeClr val="tx1"/>
                </a:solidFill>
                <a:latin typeface="+mn-lt"/>
                <a:cs typeface="+mn-cs"/>
              </a:rPr>
              <a:t> </a:t>
            </a:r>
          </a:p>
          <a:p>
            <a:pPr marL="457200" indent="-228600">
              <a:buFont typeface="Arial" panose="020B0604020202020204" pitchFamily="34" charset="0"/>
              <a:buChar char="•"/>
            </a:pPr>
            <a:r>
              <a:rPr lang="en-US" sz="1800">
                <a:solidFill>
                  <a:schemeClr val="tx1"/>
                </a:solidFill>
                <a:latin typeface="+mn-lt"/>
                <a:cs typeface="+mn-cs"/>
              </a:rPr>
              <a:t>Privacy: </a:t>
            </a:r>
            <a:r>
              <a:rPr lang="en-US" sz="1800">
                <a:solidFill>
                  <a:schemeClr val="tx1"/>
                </a:solidFill>
                <a:latin typeface="+mn-lt"/>
                <a:cs typeface="+mn-cs"/>
                <a:hlinkClick r:id="rId7"/>
              </a:rPr>
              <a:t>https://www.smu.ca/privacy/index.html</a:t>
            </a:r>
            <a:r>
              <a:rPr lang="en-US" sz="1800">
                <a:solidFill>
                  <a:schemeClr val="tx1"/>
                </a:solidFill>
                <a:latin typeface="+mn-lt"/>
                <a:cs typeface="+mn-cs"/>
              </a:rPr>
              <a:t> </a:t>
            </a:r>
            <a:endParaRPr lang="en-US" sz="1800" dirty="0">
              <a:solidFill>
                <a:schemeClr val="tx1"/>
              </a:solidFill>
              <a:latin typeface="+mn-lt"/>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A6EBDE67-50B5-B965-B454-D50CFB11AC9E}"/>
              </a:ext>
            </a:extLst>
          </p:cNvPr>
          <p:cNvPicPr>
            <a:picLocks noChangeAspect="1"/>
          </p:cNvPicPr>
          <p:nvPr/>
        </p:nvPicPr>
        <p:blipFill>
          <a:blip r:embed="rId8"/>
          <a:stretch>
            <a:fillRect/>
          </a:stretch>
        </p:blipFill>
        <p:spPr>
          <a:xfrm>
            <a:off x="1569308" y="2515486"/>
            <a:ext cx="863094" cy="255588"/>
          </a:xfrm>
          <a:prstGeom prst="rect">
            <a:avLst/>
          </a:prstGeom>
        </p:spPr>
      </p:pic>
    </p:spTree>
    <p:extLst>
      <p:ext uri="{BB962C8B-B14F-4D97-AF65-F5344CB8AC3E}">
        <p14:creationId xmlns:p14="http://schemas.microsoft.com/office/powerpoint/2010/main" val="3410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5BB81-B595-9942-9EA0-3DB4BE794875}"/>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Overview</a:t>
            </a:r>
          </a:p>
        </p:txBody>
      </p:sp>
      <p:pic>
        <p:nvPicPr>
          <p:cNvPr id="4" name="Picture 3">
            <a:extLst>
              <a:ext uri="{FF2B5EF4-FFF2-40B4-BE49-F238E27FC236}">
                <a16:creationId xmlns:a16="http://schemas.microsoft.com/office/drawing/2014/main" id="{2843A48A-E710-479C-853D-FE6DD7275CA1}"/>
              </a:ext>
            </a:extLst>
          </p:cNvPr>
          <p:cNvPicPr>
            <a:picLocks noChangeAspect="1"/>
          </p:cNvPicPr>
          <p:nvPr/>
        </p:nvPicPr>
        <p:blipFill rotWithShape="1">
          <a:blip r:embed="rId3"/>
          <a:srcRect l="45703" r="6359"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FA61C39-75A1-7148-AD46-9FABD5A45948}"/>
              </a:ext>
            </a:extLst>
          </p:cNvPr>
          <p:cNvSpPr>
            <a:spLocks noGrp="1"/>
          </p:cNvSpPr>
          <p:nvPr>
            <p:ph idx="4294967295"/>
          </p:nvPr>
        </p:nvSpPr>
        <p:spPr>
          <a:xfrm>
            <a:off x="6513788" y="1978090"/>
            <a:ext cx="4840010" cy="4198873"/>
          </a:xfrm>
        </p:spPr>
        <p:txBody>
          <a:bodyPr vert="horz" lIns="91440" tIns="45720" rIns="91440" bIns="45720" rtlCol="0">
            <a:normAutofit/>
          </a:bodyPr>
          <a:lstStyle/>
          <a:p>
            <a:pPr marL="0" indent="0">
              <a:buNone/>
            </a:pPr>
            <a:r>
              <a:rPr lang="en-US" sz="2400" dirty="0">
                <a:latin typeface="Arial" panose="020B0604020202020204" pitchFamily="34" charset="0"/>
                <a:cs typeface="Arial" panose="020B0604020202020204" pitchFamily="34" charset="0"/>
              </a:rPr>
              <a:t>Part 1: FOIPOP</a:t>
            </a:r>
          </a:p>
          <a:p>
            <a:r>
              <a:rPr lang="en-US" sz="2400" dirty="0">
                <a:latin typeface="Arial" panose="020B0604020202020204" pitchFamily="34" charset="0"/>
                <a:cs typeface="Arial" panose="020B0604020202020204" pitchFamily="34" charset="0"/>
              </a:rPr>
              <a:t>Why does privacy matter?</a:t>
            </a:r>
          </a:p>
          <a:p>
            <a:r>
              <a:rPr lang="en-US" sz="2400" dirty="0">
                <a:latin typeface="Arial" panose="020B0604020202020204" pitchFamily="34" charset="0"/>
                <a:cs typeface="Arial" panose="020B0604020202020204" pitchFamily="34" charset="0"/>
              </a:rPr>
              <a:t>What is personal information?</a:t>
            </a:r>
          </a:p>
          <a:p>
            <a:r>
              <a:rPr lang="en-US" sz="2400" dirty="0">
                <a:latin typeface="Arial" panose="020B0604020202020204" pitchFamily="34" charset="0"/>
                <a:cs typeface="Arial" panose="020B0604020202020204" pitchFamily="34" charset="0"/>
              </a:rPr>
              <a:t>Overview of FOIPOP legislation</a:t>
            </a:r>
          </a:p>
          <a:p>
            <a:pPr marL="0" indent="0">
              <a:buNone/>
            </a:pPr>
            <a:r>
              <a:rPr lang="en-US" sz="2400" dirty="0">
                <a:latin typeface="Arial" panose="020B0604020202020204" pitchFamily="34" charset="0"/>
                <a:cs typeface="Arial" panose="020B0604020202020204" pitchFamily="34" charset="0"/>
              </a:rPr>
              <a:t>Part 2: Privacy: best practices</a:t>
            </a:r>
          </a:p>
          <a:p>
            <a:r>
              <a:rPr lang="en-US" sz="2400" dirty="0">
                <a:latin typeface="Arial" panose="020B0604020202020204" pitchFamily="34" charset="0"/>
                <a:cs typeface="Arial" panose="020B0604020202020204" pitchFamily="34" charset="0"/>
              </a:rPr>
              <a:t>Information security and privacy breaches</a:t>
            </a:r>
          </a:p>
          <a:p>
            <a:r>
              <a:rPr lang="en-US" sz="2400" dirty="0">
                <a:latin typeface="Arial" panose="020B0604020202020204" pitchFamily="34" charset="0"/>
                <a:cs typeface="Arial" panose="020B0604020202020204" pitchFamily="34" charset="0"/>
              </a:rPr>
              <a:t>Standard best practices</a:t>
            </a:r>
          </a:p>
          <a:p>
            <a:pPr marL="0" indent="0">
              <a:buNone/>
            </a:pPr>
            <a:r>
              <a:rPr lang="en-US" sz="2400" dirty="0">
                <a:latin typeface="Arial" panose="020B0604020202020204" pitchFamily="34" charset="0"/>
                <a:cs typeface="Arial" panose="020B0604020202020204" pitchFamily="34" charset="0"/>
              </a:rPr>
              <a:t>Part 3: Wrap up and Q&amp;A </a:t>
            </a:r>
          </a:p>
          <a:p>
            <a:endParaRPr lang="en-US" sz="2000" dirty="0"/>
          </a:p>
          <a:p>
            <a:pPr marL="0"/>
            <a:endParaRPr lang="en-US" sz="2000" dirty="0"/>
          </a:p>
        </p:txBody>
      </p:sp>
    </p:spTree>
    <p:extLst>
      <p:ext uri="{BB962C8B-B14F-4D97-AF65-F5344CB8AC3E}">
        <p14:creationId xmlns:p14="http://schemas.microsoft.com/office/powerpoint/2010/main" val="128373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403D-91A6-4F5C-A334-343D81D99696}"/>
              </a:ext>
            </a:extLst>
          </p:cNvPr>
          <p:cNvSpPr>
            <a:spLocks noGrp="1"/>
          </p:cNvSpPr>
          <p:nvPr>
            <p:ph type="title"/>
          </p:nvPr>
        </p:nvSpPr>
        <p:spPr/>
        <p:txBody>
          <a:bodyPr/>
          <a:lstStyle/>
          <a:p>
            <a:r>
              <a:rPr lang="en-CA" dirty="0"/>
              <a:t>Questions</a:t>
            </a:r>
          </a:p>
        </p:txBody>
      </p:sp>
      <p:graphicFrame>
        <p:nvGraphicFramePr>
          <p:cNvPr id="5" name="Content Placeholder 2">
            <a:extLst>
              <a:ext uri="{FF2B5EF4-FFF2-40B4-BE49-F238E27FC236}">
                <a16:creationId xmlns:a16="http://schemas.microsoft.com/office/drawing/2014/main" id="{DAB21547-0180-4ADC-8ACF-1087F05FA8F8}"/>
              </a:ext>
            </a:extLst>
          </p:cNvPr>
          <p:cNvGraphicFramePr>
            <a:graphicFrameLocks noGrp="1"/>
          </p:cNvGraphicFramePr>
          <p:nvPr>
            <p:ph sz="quarter" idx="10"/>
          </p:nvPr>
        </p:nvGraphicFramePr>
        <p:xfrm>
          <a:off x="838200" y="1979613"/>
          <a:ext cx="10512425" cy="3582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229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97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4125-EF6B-4C6C-BED3-7E932ACE7C0F}"/>
              </a:ext>
            </a:extLst>
          </p:cNvPr>
          <p:cNvSpPr>
            <a:spLocks noGrp="1"/>
          </p:cNvSpPr>
          <p:nvPr>
            <p:ph type="title"/>
          </p:nvPr>
        </p:nvSpPr>
        <p:spPr/>
        <p:txBody>
          <a:bodyPr/>
          <a:lstStyle/>
          <a:p>
            <a:r>
              <a:rPr lang="en-CA" dirty="0"/>
              <a:t>Why privacy matters</a:t>
            </a:r>
          </a:p>
        </p:txBody>
      </p:sp>
      <p:sp>
        <p:nvSpPr>
          <p:cNvPr id="3" name="Content Placeholder 2">
            <a:extLst>
              <a:ext uri="{FF2B5EF4-FFF2-40B4-BE49-F238E27FC236}">
                <a16:creationId xmlns:a16="http://schemas.microsoft.com/office/drawing/2014/main" id="{9331D9C0-B9D4-4E3F-BD24-35BFC0B12133}"/>
              </a:ext>
            </a:extLst>
          </p:cNvPr>
          <p:cNvSpPr>
            <a:spLocks noGrp="1"/>
          </p:cNvSpPr>
          <p:nvPr>
            <p:ph sz="quarter" idx="10"/>
          </p:nvPr>
        </p:nvSpPr>
        <p:spPr>
          <a:xfrm>
            <a:off x="451340" y="1441938"/>
            <a:ext cx="6734908" cy="4747845"/>
          </a:xfrm>
        </p:spPr>
        <p:txBody>
          <a:bodyPr>
            <a:normAutofit fontScale="92500" lnSpcReduction="10000"/>
          </a:bodyPr>
          <a:lstStyle/>
          <a:p>
            <a:pPr marL="457200" indent="-457200">
              <a:lnSpc>
                <a:spcPct val="100000"/>
              </a:lnSpc>
              <a:buFont typeface="Arial" panose="020B0604020202020204" pitchFamily="34" charset="0"/>
              <a:buChar char="•"/>
            </a:pPr>
            <a:r>
              <a:rPr lang="en-US" altLang="en-US" sz="2600" dirty="0"/>
              <a:t>Saint Mary’s University is responsible for substantial amounts of personal information about students, faculty, staff, alumni, and donors. Protecting this information is a shared responsibility of all SMU employees. </a:t>
            </a:r>
          </a:p>
          <a:p>
            <a:pPr marL="457200" indent="-457200">
              <a:lnSpc>
                <a:spcPct val="100000"/>
              </a:lnSpc>
              <a:buFont typeface="Arial" panose="020B0604020202020204" pitchFamily="34" charset="0"/>
              <a:buChar char="•"/>
            </a:pPr>
            <a:r>
              <a:rPr lang="en-CA" altLang="en-US" sz="2600" dirty="0"/>
              <a:t>We live in an age of information sharing. Unfortunately, this means that it is easy for people to become complacent about privacy and information security; however, we all have the right to expect that our personal information will remain safe and secure.</a:t>
            </a:r>
          </a:p>
          <a:p>
            <a:pPr marL="457200" indent="-457200">
              <a:lnSpc>
                <a:spcPct val="100000"/>
              </a:lnSpc>
              <a:buFont typeface="Arial" panose="020B0604020202020204" pitchFamily="34" charset="0"/>
              <a:buChar char="•"/>
            </a:pPr>
            <a:r>
              <a:rPr lang="en-US" altLang="en-US" sz="2600" dirty="0"/>
              <a:t>Protecting the privacy of personal information is required by law.</a:t>
            </a:r>
          </a:p>
          <a:p>
            <a:endParaRPr lang="en-CA" dirty="0"/>
          </a:p>
        </p:txBody>
      </p:sp>
      <p:sp>
        <p:nvSpPr>
          <p:cNvPr id="5" name="TextBox 4">
            <a:extLst>
              <a:ext uri="{FF2B5EF4-FFF2-40B4-BE49-F238E27FC236}">
                <a16:creationId xmlns:a16="http://schemas.microsoft.com/office/drawing/2014/main" id="{DE939AA8-EB84-4A5D-A286-B076CB57AFDE}"/>
              </a:ext>
            </a:extLst>
          </p:cNvPr>
          <p:cNvSpPr txBox="1"/>
          <p:nvPr/>
        </p:nvSpPr>
        <p:spPr>
          <a:xfrm>
            <a:off x="7491044" y="2104199"/>
            <a:ext cx="4402014" cy="2031325"/>
          </a:xfrm>
          <a:prstGeom prst="rect">
            <a:avLst/>
          </a:prstGeom>
          <a:noFill/>
        </p:spPr>
        <p:txBody>
          <a:bodyPr wrap="square" rtlCol="0">
            <a:spAutoFit/>
          </a:bodyPr>
          <a:lstStyle/>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RESPONSIBILITY</a:t>
            </a: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TRUST</a:t>
            </a: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REPUTATION</a:t>
            </a:r>
          </a:p>
          <a:p>
            <a:pPr marL="285750" indent="-285750">
              <a:buFont typeface="Arial" panose="020B0604020202020204" pitchFamily="34" charset="0"/>
              <a:buChar char="•"/>
            </a:pPr>
            <a:endParaRPr lang="en-CA"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b="1" dirty="0">
                <a:latin typeface="Arial" panose="020B0604020202020204" pitchFamily="34" charset="0"/>
                <a:cs typeface="Arial" panose="020B0604020202020204" pitchFamily="34" charset="0"/>
              </a:rPr>
              <a:t>LIABILITY</a:t>
            </a:r>
          </a:p>
        </p:txBody>
      </p:sp>
    </p:spTree>
    <p:extLst>
      <p:ext uri="{BB962C8B-B14F-4D97-AF65-F5344CB8AC3E}">
        <p14:creationId xmlns:p14="http://schemas.microsoft.com/office/powerpoint/2010/main" val="23153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B71F-0631-46DE-820A-85A9BB1824CE}"/>
              </a:ext>
            </a:extLst>
          </p:cNvPr>
          <p:cNvSpPr>
            <a:spLocks noGrp="1"/>
          </p:cNvSpPr>
          <p:nvPr>
            <p:ph type="title"/>
          </p:nvPr>
        </p:nvSpPr>
        <p:spPr/>
        <p:txBody>
          <a:bodyPr/>
          <a:lstStyle/>
          <a:p>
            <a:r>
              <a:rPr lang="en-CA" dirty="0"/>
              <a:t>What is personal information?</a:t>
            </a:r>
          </a:p>
        </p:txBody>
      </p:sp>
      <p:sp>
        <p:nvSpPr>
          <p:cNvPr id="4" name="Rectangle 6">
            <a:extLst>
              <a:ext uri="{FF2B5EF4-FFF2-40B4-BE49-F238E27FC236}">
                <a16:creationId xmlns:a16="http://schemas.microsoft.com/office/drawing/2014/main" id="{170C0684-262E-4893-8053-6474508F95FB}"/>
              </a:ext>
            </a:extLst>
          </p:cNvPr>
          <p:cNvSpPr>
            <a:spLocks noGrp="1" noChangeArrowheads="1"/>
          </p:cNvSpPr>
          <p:nvPr>
            <p:ph sz="quarter" idx="10"/>
          </p:nvPr>
        </p:nvSpPr>
        <p:spPr bwMode="auto">
          <a:xfrm>
            <a:off x="903898" y="1331665"/>
            <a:ext cx="10512425" cy="87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eaLnBrk="1" hangingPunct="1">
              <a:lnSpc>
                <a:spcPct val="120000"/>
              </a:lnSpc>
              <a:buClr>
                <a:srgbClr val="6C0420"/>
              </a:buClr>
              <a:buSzPct val="100000"/>
              <a:defRPr/>
            </a:pPr>
            <a:r>
              <a:rPr lang="en-US" altLang="en-US" sz="2400" b="1" dirty="0">
                <a:latin typeface="Arial" panose="020B0604020202020204" pitchFamily="34" charset="0"/>
                <a:cs typeface="Arial" panose="020B0604020202020204" pitchFamily="34" charset="0"/>
                <a:sym typeface="Arial" panose="020B0604020202020204" pitchFamily="34" charset="0"/>
              </a:rPr>
              <a:t>3.1 (</a:t>
            </a:r>
            <a:r>
              <a:rPr lang="en-US" altLang="en-US" sz="2400" b="1" dirty="0" err="1">
                <a:latin typeface="Arial" panose="020B0604020202020204" pitchFamily="34" charset="0"/>
                <a:cs typeface="Arial" panose="020B0604020202020204" pitchFamily="34" charset="0"/>
                <a:sym typeface="Arial" panose="020B0604020202020204" pitchFamily="34" charset="0"/>
              </a:rPr>
              <a:t>i</a:t>
            </a:r>
            <a:r>
              <a:rPr lang="en-US" altLang="en-US" sz="2400" b="1" dirty="0">
                <a:latin typeface="Arial" panose="020B0604020202020204" pitchFamily="34" charset="0"/>
                <a:cs typeface="Arial" panose="020B0604020202020204" pitchFamily="34" charset="0"/>
                <a:sym typeface="Arial" panose="020B0604020202020204" pitchFamily="34" charset="0"/>
              </a:rPr>
              <a:t>) “</a:t>
            </a:r>
            <a:r>
              <a:rPr lang="en-US" altLang="en-US" sz="2000" b="1" dirty="0">
                <a:latin typeface="Arial" panose="020B0604020202020204" pitchFamily="34" charset="0"/>
                <a:cs typeface="Arial" panose="020B0604020202020204" pitchFamily="34" charset="0"/>
                <a:sym typeface="Arial" panose="020B0604020202020204" pitchFamily="34" charset="0"/>
              </a:rPr>
              <a:t>Personal Information” means recorded information about an identifiable individual, including:</a:t>
            </a:r>
          </a:p>
        </p:txBody>
      </p:sp>
      <p:sp>
        <p:nvSpPr>
          <p:cNvPr id="5" name="Content Placeholder 3">
            <a:extLst>
              <a:ext uri="{FF2B5EF4-FFF2-40B4-BE49-F238E27FC236}">
                <a16:creationId xmlns:a16="http://schemas.microsoft.com/office/drawing/2014/main" id="{1692286D-113C-4936-BAA9-5902038D8956}"/>
              </a:ext>
            </a:extLst>
          </p:cNvPr>
          <p:cNvSpPr txBox="1">
            <a:spLocks/>
          </p:cNvSpPr>
          <p:nvPr/>
        </p:nvSpPr>
        <p:spPr>
          <a:xfrm>
            <a:off x="303211" y="2149475"/>
            <a:ext cx="5791200"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endParaRPr lang="en-US" altLang="en-US" sz="2000" dirty="0">
              <a:latin typeface="Arial" panose="020B0604020202020204" pitchFamily="34" charset="0"/>
              <a:cs typeface="Arial" panose="020B0604020202020204" pitchFamily="34" charset="0"/>
            </a:endParaRPr>
          </a:p>
          <a:p>
            <a:pPr>
              <a:spcBef>
                <a:spcPct val="0"/>
              </a:spcBef>
              <a:buFontTx/>
              <a:buNone/>
            </a:pPr>
            <a:r>
              <a:rPr lang="en-US" altLang="en-US" sz="2000" dirty="0">
                <a:latin typeface="Arial" panose="020B0604020202020204" pitchFamily="34" charset="0"/>
                <a:cs typeface="Arial" panose="020B0604020202020204" pitchFamily="34" charset="0"/>
              </a:rPr>
              <a:t>(</a:t>
            </a:r>
            <a:r>
              <a:rPr lang="en-US" altLang="en-US" sz="2000" dirty="0" err="1">
                <a:latin typeface="Arial" panose="020B0604020202020204" pitchFamily="34" charset="0"/>
                <a:cs typeface="Arial" panose="020B0604020202020204" pitchFamily="34" charset="0"/>
              </a:rPr>
              <a:t>i</a:t>
            </a:r>
            <a:r>
              <a:rPr lang="en-US" altLang="en-US" sz="2000" dirty="0">
                <a:latin typeface="Arial" panose="020B0604020202020204" pitchFamily="34" charset="0"/>
                <a:cs typeface="Arial" panose="020B0604020202020204" pitchFamily="34" charset="0"/>
              </a:rPr>
              <a:t>) the individual’s </a:t>
            </a:r>
            <a:r>
              <a:rPr lang="en-US" altLang="en-US" sz="2000" b="1" dirty="0">
                <a:latin typeface="Arial" panose="020B0604020202020204" pitchFamily="34" charset="0"/>
                <a:cs typeface="Arial" panose="020B0604020202020204" pitchFamily="34" charset="0"/>
              </a:rPr>
              <a:t>name, address or telephone number,</a:t>
            </a:r>
          </a:p>
          <a:p>
            <a:pPr>
              <a:buFontTx/>
              <a:buNone/>
            </a:pPr>
            <a:r>
              <a:rPr lang="en-US" altLang="en-US" sz="2000" dirty="0">
                <a:latin typeface="Arial" panose="020B0604020202020204" pitchFamily="34" charset="0"/>
                <a:cs typeface="Arial" panose="020B0604020202020204" pitchFamily="34" charset="0"/>
              </a:rPr>
              <a:t>(ii) the individual’s race, national or ethnic origin, </a:t>
            </a:r>
            <a:r>
              <a:rPr lang="en-US" altLang="en-US" sz="2000" dirty="0" err="1">
                <a:latin typeface="Arial" panose="020B0604020202020204" pitchFamily="34" charset="0"/>
                <a:cs typeface="Arial" panose="020B0604020202020204" pitchFamily="34" charset="0"/>
              </a:rPr>
              <a:t>colour</a:t>
            </a:r>
            <a:r>
              <a:rPr lang="en-US" altLang="en-US" sz="2000" dirty="0">
                <a:latin typeface="Arial" panose="020B0604020202020204" pitchFamily="34" charset="0"/>
                <a:cs typeface="Arial" panose="020B0604020202020204" pitchFamily="34" charset="0"/>
              </a:rPr>
              <a:t>, or religious or political beliefs,</a:t>
            </a:r>
          </a:p>
          <a:p>
            <a:pPr>
              <a:buFontTx/>
              <a:buNone/>
            </a:pPr>
            <a:r>
              <a:rPr lang="en-US" altLang="en-US" sz="2000" dirty="0">
                <a:latin typeface="Arial" panose="020B0604020202020204" pitchFamily="34" charset="0"/>
                <a:cs typeface="Arial" panose="020B0604020202020204" pitchFamily="34" charset="0"/>
              </a:rPr>
              <a:t>(iii) the individual’s age, sex, sexual orientation, marital status or family status,</a:t>
            </a:r>
          </a:p>
          <a:p>
            <a:pPr>
              <a:buFontTx/>
              <a:buNone/>
            </a:pPr>
            <a:r>
              <a:rPr lang="en-US" altLang="en-US" sz="2000" dirty="0">
                <a:latin typeface="Arial" panose="020B0604020202020204" pitchFamily="34" charset="0"/>
                <a:cs typeface="Arial" panose="020B0604020202020204" pitchFamily="34" charset="0"/>
              </a:rPr>
              <a:t>(iv) an </a:t>
            </a:r>
            <a:r>
              <a:rPr lang="en-US" altLang="en-US" sz="2000" b="1" dirty="0">
                <a:latin typeface="Arial" panose="020B0604020202020204" pitchFamily="34" charset="0"/>
                <a:cs typeface="Arial" panose="020B0604020202020204" pitchFamily="34" charset="0"/>
              </a:rPr>
              <a:t>identifying number</a:t>
            </a:r>
            <a:r>
              <a:rPr lang="en-US" altLang="en-US" sz="2000" dirty="0">
                <a:latin typeface="Arial" panose="020B0604020202020204" pitchFamily="34" charset="0"/>
                <a:cs typeface="Arial" panose="020B0604020202020204" pitchFamily="34" charset="0"/>
              </a:rPr>
              <a:t>, symbol or other particular assigned to the individual,</a:t>
            </a:r>
          </a:p>
        </p:txBody>
      </p:sp>
      <p:sp>
        <p:nvSpPr>
          <p:cNvPr id="6" name="Rectangle 5">
            <a:extLst>
              <a:ext uri="{FF2B5EF4-FFF2-40B4-BE49-F238E27FC236}">
                <a16:creationId xmlns:a16="http://schemas.microsoft.com/office/drawing/2014/main" id="{7BF9D679-5138-4BB0-B4A8-66FA4B8B538F}"/>
              </a:ext>
            </a:extLst>
          </p:cNvPr>
          <p:cNvSpPr>
            <a:spLocks noChangeArrowheads="1"/>
          </p:cNvSpPr>
          <p:nvPr/>
        </p:nvSpPr>
        <p:spPr bwMode="auto">
          <a:xfrm>
            <a:off x="5625123" y="1478581"/>
            <a:ext cx="64246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200">
                <a:solidFill>
                  <a:srgbClr val="000000"/>
                </a:solidFill>
                <a:latin typeface="Gill Sans"/>
                <a:ea typeface="ヒラギノ角ゴ ProN W3"/>
                <a:cs typeface="ヒラギノ角ゴ ProN W3"/>
                <a:sym typeface="Gill Sans"/>
              </a:defRPr>
            </a:lvl1pPr>
            <a:lvl2pPr>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lvl="1" eaLnBrk="1" hangingPunct="1">
              <a:defRPr/>
            </a:pPr>
            <a:endParaRPr lang="en-CA" altLang="en-US" sz="2000" dirty="0">
              <a:latin typeface="+mn-lt"/>
            </a:endParaRPr>
          </a:p>
          <a:p>
            <a:pPr lvl="1" eaLnBrk="1" hangingPunct="1">
              <a:defRPr/>
            </a:pPr>
            <a:r>
              <a:rPr lang="en-CA" altLang="en-US" sz="2000" dirty="0">
                <a:solidFill>
                  <a:schemeClr val="tx1"/>
                </a:solidFill>
                <a:latin typeface="Arial" panose="020B0604020202020204" pitchFamily="34" charset="0"/>
                <a:cs typeface="Arial" panose="020B0604020202020204" pitchFamily="34" charset="0"/>
              </a:rPr>
              <a:t>(v) the individual’s fingerprints, blood type or inheritable characteristics,</a:t>
            </a:r>
          </a:p>
          <a:p>
            <a:pPr lvl="1" eaLnBrk="1" hangingPunct="1">
              <a:defRPr/>
            </a:pPr>
            <a:endParaRPr lang="en-CA" altLang="en-US" sz="2000" dirty="0">
              <a:solidFill>
                <a:schemeClr val="tx1"/>
              </a:solidFill>
              <a:latin typeface="Arial" panose="020B0604020202020204" pitchFamily="34" charset="0"/>
              <a:cs typeface="Arial" panose="020B0604020202020204" pitchFamily="34" charset="0"/>
            </a:endParaRPr>
          </a:p>
          <a:p>
            <a:pPr lvl="1" eaLnBrk="1" hangingPunct="1">
              <a:defRPr/>
            </a:pPr>
            <a:r>
              <a:rPr lang="en-CA" altLang="en-US" sz="2000" dirty="0">
                <a:solidFill>
                  <a:schemeClr val="tx1"/>
                </a:solidFill>
                <a:latin typeface="Arial" panose="020B0604020202020204" pitchFamily="34" charset="0"/>
                <a:cs typeface="Arial" panose="020B0604020202020204" pitchFamily="34" charset="0"/>
              </a:rPr>
              <a:t>(vi) information about the individual’s health-care history, including a physical or mental disability, </a:t>
            </a:r>
            <a:endParaRPr lang="en-US" altLang="en-US" sz="2000" dirty="0">
              <a:solidFill>
                <a:schemeClr val="tx1"/>
              </a:solidFill>
              <a:latin typeface="Arial" panose="020B0604020202020204" pitchFamily="34" charset="0"/>
              <a:cs typeface="Arial" panose="020B0604020202020204" pitchFamily="34" charset="0"/>
            </a:endParaRPr>
          </a:p>
          <a:p>
            <a:pPr lvl="1" eaLnBrk="1" hangingPunct="1">
              <a:defRPr/>
            </a:pPr>
            <a:endParaRPr lang="en-US" altLang="en-US" sz="2000" b="1" dirty="0">
              <a:solidFill>
                <a:schemeClr val="tx1"/>
              </a:solidFill>
              <a:latin typeface="Arial" panose="020B0604020202020204" pitchFamily="34" charset="0"/>
              <a:cs typeface="Arial" panose="020B0604020202020204" pitchFamily="34" charset="0"/>
            </a:endParaRPr>
          </a:p>
          <a:p>
            <a:pPr lvl="1" eaLnBrk="1" hangingPunct="1">
              <a:defRPr/>
            </a:pPr>
            <a:r>
              <a:rPr lang="en-US" altLang="en-US" sz="2000" dirty="0">
                <a:solidFill>
                  <a:schemeClr val="tx1"/>
                </a:solidFill>
                <a:latin typeface="Arial" panose="020B0604020202020204" pitchFamily="34" charset="0"/>
                <a:cs typeface="Arial" panose="020B0604020202020204" pitchFamily="34" charset="0"/>
              </a:rPr>
              <a:t>(vii) information about the individual’s </a:t>
            </a:r>
            <a:r>
              <a:rPr lang="en-US" altLang="en-US" sz="2000" b="1" dirty="0">
                <a:solidFill>
                  <a:schemeClr val="tx1"/>
                </a:solidFill>
                <a:latin typeface="Arial" panose="020B0604020202020204" pitchFamily="34" charset="0"/>
                <a:cs typeface="Arial" panose="020B0604020202020204" pitchFamily="34" charset="0"/>
              </a:rPr>
              <a:t>educational</a:t>
            </a:r>
            <a:r>
              <a:rPr lang="en-US" altLang="en-US" sz="2000" dirty="0">
                <a:solidFill>
                  <a:schemeClr val="tx1"/>
                </a:solidFill>
                <a:latin typeface="Arial" panose="020B0604020202020204" pitchFamily="34" charset="0"/>
                <a:cs typeface="Arial" panose="020B0604020202020204" pitchFamily="34" charset="0"/>
              </a:rPr>
              <a:t>, </a:t>
            </a:r>
            <a:r>
              <a:rPr lang="en-US" altLang="en-US" sz="2000" b="1" dirty="0">
                <a:solidFill>
                  <a:schemeClr val="tx1"/>
                </a:solidFill>
                <a:latin typeface="Arial" panose="020B0604020202020204" pitchFamily="34" charset="0"/>
                <a:cs typeface="Arial" panose="020B0604020202020204" pitchFamily="34" charset="0"/>
              </a:rPr>
              <a:t>financial</a:t>
            </a:r>
            <a:r>
              <a:rPr lang="en-US" altLang="en-US" sz="2000" dirty="0">
                <a:solidFill>
                  <a:schemeClr val="tx1"/>
                </a:solidFill>
                <a:latin typeface="Arial" panose="020B0604020202020204" pitchFamily="34" charset="0"/>
                <a:cs typeface="Arial" panose="020B0604020202020204" pitchFamily="34" charset="0"/>
              </a:rPr>
              <a:t>, criminal or employment history,</a:t>
            </a:r>
          </a:p>
          <a:p>
            <a:pPr lvl="1" eaLnBrk="1" hangingPunct="1">
              <a:defRPr/>
            </a:pPr>
            <a:endParaRPr lang="en-US" altLang="en-US" sz="2000" dirty="0">
              <a:solidFill>
                <a:schemeClr val="tx1"/>
              </a:solidFill>
              <a:latin typeface="Arial" panose="020B0604020202020204" pitchFamily="34" charset="0"/>
              <a:cs typeface="Arial" panose="020B0604020202020204" pitchFamily="34" charset="0"/>
            </a:endParaRPr>
          </a:p>
          <a:p>
            <a:pPr lvl="1" eaLnBrk="1" hangingPunct="1">
              <a:defRPr/>
            </a:pPr>
            <a:r>
              <a:rPr lang="en-CA" altLang="en-US" sz="2000" dirty="0">
                <a:solidFill>
                  <a:schemeClr val="tx1"/>
                </a:solidFill>
                <a:latin typeface="Arial" panose="020B0604020202020204" pitchFamily="34" charset="0"/>
                <a:cs typeface="Arial" panose="020B0604020202020204" pitchFamily="34" charset="0"/>
              </a:rPr>
              <a:t>(viii) anyone else’s opinions about the individual, and</a:t>
            </a:r>
          </a:p>
          <a:p>
            <a:pPr lvl="1" eaLnBrk="1" hangingPunct="1">
              <a:defRPr/>
            </a:pPr>
            <a:r>
              <a:rPr lang="en-CA" altLang="en-US" sz="2000" dirty="0">
                <a:solidFill>
                  <a:schemeClr val="tx1"/>
                </a:solidFill>
                <a:latin typeface="Arial" panose="020B0604020202020204" pitchFamily="34" charset="0"/>
                <a:cs typeface="Arial" panose="020B0604020202020204" pitchFamily="34" charset="0"/>
              </a:rPr>
              <a:t> </a:t>
            </a:r>
          </a:p>
          <a:p>
            <a:pPr lvl="1" eaLnBrk="1" hangingPunct="1">
              <a:defRPr/>
            </a:pPr>
            <a:r>
              <a:rPr lang="en-CA" altLang="en-US" sz="2000" dirty="0">
                <a:solidFill>
                  <a:schemeClr val="tx1"/>
                </a:solidFill>
                <a:latin typeface="Arial" panose="020B0604020202020204" pitchFamily="34" charset="0"/>
                <a:cs typeface="Arial" panose="020B0604020202020204" pitchFamily="34" charset="0"/>
              </a:rPr>
              <a:t>(ix) the individual’s personal views or opinions, except if they are about someone else;</a:t>
            </a:r>
            <a:endParaRPr lang="en-US" alt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2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9650-13F5-4967-A1E9-1A3623A4A385}"/>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FOIPOP Act</a:t>
            </a:r>
          </a:p>
        </p:txBody>
      </p:sp>
      <p:sp>
        <p:nvSpPr>
          <p:cNvPr id="3" name="Content Placeholder 2">
            <a:extLst>
              <a:ext uri="{FF2B5EF4-FFF2-40B4-BE49-F238E27FC236}">
                <a16:creationId xmlns:a16="http://schemas.microsoft.com/office/drawing/2014/main" id="{CFD25D45-15BE-4744-B482-61C215EB9932}"/>
              </a:ext>
            </a:extLst>
          </p:cNvPr>
          <p:cNvSpPr>
            <a:spLocks noGrp="1"/>
          </p:cNvSpPr>
          <p:nvPr>
            <p:ph sz="quarter" idx="10"/>
          </p:nvPr>
        </p:nvSpPr>
        <p:spPr>
          <a:xfrm>
            <a:off x="4965431" y="2438400"/>
            <a:ext cx="6586489" cy="3785419"/>
          </a:xfrm>
        </p:spPr>
        <p:txBody>
          <a:bodyPr vert="horz" lIns="91440" tIns="45720" rIns="91440" bIns="45720" rtlCol="0">
            <a:normAutofit/>
          </a:bodyPr>
          <a:lstStyle/>
          <a:p>
            <a:pPr marL="457200" indent="-228600">
              <a:buFont typeface="Arial" panose="020B0604020202020204" pitchFamily="34" charset="0"/>
              <a:buChar char="•"/>
            </a:pPr>
            <a:r>
              <a:rPr lang="en-US" sz="2000" dirty="0">
                <a:solidFill>
                  <a:schemeClr val="tx1"/>
                </a:solidFill>
              </a:rPr>
              <a:t>All provinces and the federal government have laws to protect the privacy of personal information </a:t>
            </a:r>
          </a:p>
          <a:p>
            <a:pPr marL="457200" indent="-228600">
              <a:buFont typeface="Arial" panose="020B0604020202020204" pitchFamily="34" charset="0"/>
              <a:buChar char="•"/>
            </a:pPr>
            <a:r>
              <a:rPr lang="en-US" sz="2000" dirty="0">
                <a:solidFill>
                  <a:schemeClr val="tx1"/>
                </a:solidFill>
              </a:rPr>
              <a:t>All provinces and the federal government have laws to allow access to information held by public bodies</a:t>
            </a:r>
          </a:p>
          <a:p>
            <a:pPr marL="457200" indent="-228600">
              <a:buFont typeface="Arial" panose="020B0604020202020204" pitchFamily="34" charset="0"/>
              <a:buChar char="•"/>
            </a:pPr>
            <a:r>
              <a:rPr lang="en-US" sz="2000" dirty="0">
                <a:solidFill>
                  <a:schemeClr val="tx1"/>
                </a:solidFill>
              </a:rPr>
              <a:t>Legislation balances the right to access information against the right of individuals to personal privacy.</a:t>
            </a:r>
          </a:p>
        </p:txBody>
      </p:sp>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EE9F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7CA578-4610-44A9-93D1-99BF7BE77A51}"/>
              </a:ext>
            </a:extLst>
          </p:cNvPr>
          <p:cNvPicPr>
            <a:picLocks noChangeAspect="1"/>
          </p:cNvPicPr>
          <p:nvPr/>
        </p:nvPicPr>
        <p:blipFill>
          <a:blip r:embed="rId3"/>
          <a:stretch>
            <a:fillRect/>
          </a:stretch>
        </p:blipFill>
        <p:spPr>
          <a:xfrm>
            <a:off x="801706" y="119011"/>
            <a:ext cx="3910971" cy="6146909"/>
          </a:xfrm>
          <a:prstGeom prst="rect">
            <a:avLst/>
          </a:prstGeom>
        </p:spPr>
      </p:pic>
    </p:spTree>
    <p:extLst>
      <p:ext uri="{BB962C8B-B14F-4D97-AF65-F5344CB8AC3E}">
        <p14:creationId xmlns:p14="http://schemas.microsoft.com/office/powerpoint/2010/main" val="6078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39A5-CB83-4899-93BF-64C4411A08CB}"/>
              </a:ext>
            </a:extLst>
          </p:cNvPr>
          <p:cNvSpPr>
            <a:spLocks noGrp="1"/>
          </p:cNvSpPr>
          <p:nvPr>
            <p:ph type="title"/>
          </p:nvPr>
        </p:nvSpPr>
        <p:spPr/>
        <p:txBody>
          <a:bodyPr/>
          <a:lstStyle/>
          <a:p>
            <a:r>
              <a:rPr lang="en-CA" dirty="0"/>
              <a:t>Information and privacy rights</a:t>
            </a:r>
          </a:p>
        </p:txBody>
      </p:sp>
      <p:sp>
        <p:nvSpPr>
          <p:cNvPr id="3" name="Content Placeholder 2">
            <a:extLst>
              <a:ext uri="{FF2B5EF4-FFF2-40B4-BE49-F238E27FC236}">
                <a16:creationId xmlns:a16="http://schemas.microsoft.com/office/drawing/2014/main" id="{58FFC668-5640-477F-BAD2-301269CF5814}"/>
              </a:ext>
            </a:extLst>
          </p:cNvPr>
          <p:cNvSpPr>
            <a:spLocks noGrp="1"/>
          </p:cNvSpPr>
          <p:nvPr>
            <p:ph sz="quarter" idx="10"/>
          </p:nvPr>
        </p:nvSpPr>
        <p:spPr/>
        <p:txBody>
          <a:bodyPr>
            <a:normAutofit fontScale="92500" lnSpcReduction="10000"/>
          </a:bodyPr>
          <a:lstStyle/>
          <a:p>
            <a:pPr marL="514350" indent="-514350">
              <a:buAutoNum type="arabicPeriod"/>
            </a:pPr>
            <a:r>
              <a:rPr lang="en-CA" b="1" dirty="0"/>
              <a:t>Access: </a:t>
            </a:r>
            <a:r>
              <a:rPr lang="en-CA" dirty="0"/>
              <a:t>the right of </a:t>
            </a:r>
            <a:r>
              <a:rPr lang="en-CA" b="1" dirty="0"/>
              <a:t>access </a:t>
            </a:r>
            <a:r>
              <a:rPr lang="en-CA" dirty="0"/>
              <a:t>to records in the custody or under the control of a public body, including access to your own personal information; and</a:t>
            </a:r>
          </a:p>
          <a:p>
            <a:pPr marL="514350" indent="-514350">
              <a:buAutoNum type="arabicPeriod"/>
            </a:pPr>
            <a:r>
              <a:rPr lang="en-CA" b="1" dirty="0"/>
              <a:t>Privacy:</a:t>
            </a:r>
            <a:r>
              <a:rPr lang="en-CA" dirty="0"/>
              <a:t> the right of protection of </a:t>
            </a:r>
            <a:r>
              <a:rPr lang="en-CA" b="1" dirty="0"/>
              <a:t>privacy</a:t>
            </a:r>
            <a:r>
              <a:rPr lang="en-CA" dirty="0"/>
              <a:t> of your personal information in the custody or under the control of a public body.</a:t>
            </a:r>
          </a:p>
          <a:p>
            <a:r>
              <a:rPr lang="en-CA" b="1" dirty="0">
                <a:solidFill>
                  <a:schemeClr val="tx1"/>
                </a:solidFill>
              </a:rPr>
              <a:t>Every employee of the University is required to protect the privacy of personal information.</a:t>
            </a:r>
          </a:p>
          <a:p>
            <a:r>
              <a:rPr lang="en-CA" b="1" dirty="0">
                <a:solidFill>
                  <a:schemeClr val="tx1"/>
                </a:solidFill>
              </a:rPr>
              <a:t>Every employee is required to cooperate with the Privacy Officer with respect to access to information requests.</a:t>
            </a:r>
          </a:p>
        </p:txBody>
      </p:sp>
    </p:spTree>
    <p:extLst>
      <p:ext uri="{BB962C8B-B14F-4D97-AF65-F5344CB8AC3E}">
        <p14:creationId xmlns:p14="http://schemas.microsoft.com/office/powerpoint/2010/main" val="33094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91A5F-76BB-4F0E-BB65-CD2CAB18CBC7}"/>
              </a:ext>
            </a:extLst>
          </p:cNvPr>
          <p:cNvSpPr>
            <a:spLocks noGrp="1"/>
          </p:cNvSpPr>
          <p:nvPr>
            <p:ph type="title"/>
          </p:nvPr>
        </p:nvSpPr>
        <p:spPr/>
        <p:txBody>
          <a:bodyPr/>
          <a:lstStyle/>
          <a:p>
            <a:r>
              <a:rPr lang="en-CA" dirty="0"/>
              <a:t>What is a </a:t>
            </a:r>
            <a:r>
              <a:rPr lang="en-CA" b="1" dirty="0"/>
              <a:t>record?</a:t>
            </a:r>
            <a:endParaRPr lang="en-CA" dirty="0"/>
          </a:p>
        </p:txBody>
      </p:sp>
      <p:sp>
        <p:nvSpPr>
          <p:cNvPr id="3" name="Content Placeholder 2">
            <a:extLst>
              <a:ext uri="{FF2B5EF4-FFF2-40B4-BE49-F238E27FC236}">
                <a16:creationId xmlns:a16="http://schemas.microsoft.com/office/drawing/2014/main" id="{72A8CF0E-6100-4736-9E65-BA45B5E8027B}"/>
              </a:ext>
            </a:extLst>
          </p:cNvPr>
          <p:cNvSpPr>
            <a:spLocks noGrp="1"/>
          </p:cNvSpPr>
          <p:nvPr>
            <p:ph sz="quarter" idx="10"/>
          </p:nvPr>
        </p:nvSpPr>
        <p:spPr/>
        <p:txBody>
          <a:bodyPr/>
          <a:lstStyle/>
          <a:p>
            <a:pPr marL="457200" indent="-457200">
              <a:buFont typeface="Arial" panose="020B0604020202020204" pitchFamily="34" charset="0"/>
              <a:buChar char="•"/>
            </a:pPr>
            <a:r>
              <a:rPr lang="en-CA" dirty="0"/>
              <a:t>FOIPOP Act applies to </a:t>
            </a:r>
            <a:r>
              <a:rPr lang="en-CA" u="sng" dirty="0"/>
              <a:t>all</a:t>
            </a:r>
            <a:r>
              <a:rPr lang="en-CA" dirty="0"/>
              <a:t> </a:t>
            </a:r>
            <a:r>
              <a:rPr lang="en-CA" b="1" dirty="0"/>
              <a:t>records</a:t>
            </a:r>
            <a:r>
              <a:rPr lang="en-CA" dirty="0"/>
              <a:t> in the custody or under the control of Saint Mary’s</a:t>
            </a:r>
          </a:p>
          <a:p>
            <a:pPr marL="457200" indent="-457200">
              <a:buFont typeface="Arial" panose="020B0604020202020204" pitchFamily="34" charset="0"/>
              <a:buChar char="•"/>
            </a:pPr>
            <a:r>
              <a:rPr lang="en-CA" dirty="0"/>
              <a:t>A </a:t>
            </a:r>
            <a:r>
              <a:rPr lang="en-CA" b="1" dirty="0"/>
              <a:t>record</a:t>
            </a:r>
            <a:r>
              <a:rPr lang="en-CA" dirty="0"/>
              <a:t> is documented or fixed information – correspondence, video, emails, databases, or any other source of recorded or stored information.</a:t>
            </a:r>
          </a:p>
          <a:p>
            <a:pPr marL="457200" indent="-457200">
              <a:buFont typeface="Arial" panose="020B0604020202020204" pitchFamily="34" charset="0"/>
              <a:buChar char="•"/>
            </a:pPr>
            <a:r>
              <a:rPr lang="en-CA" dirty="0"/>
              <a:t>Individuals have the right to request </a:t>
            </a:r>
            <a:r>
              <a:rPr lang="en-CA" b="1" dirty="0"/>
              <a:t>access</a:t>
            </a:r>
            <a:r>
              <a:rPr lang="en-CA" dirty="0"/>
              <a:t> to their personal information, to </a:t>
            </a:r>
            <a:r>
              <a:rPr lang="en-CA" b="1" dirty="0"/>
              <a:t>view</a:t>
            </a:r>
            <a:r>
              <a:rPr lang="en-CA" dirty="0"/>
              <a:t> this information, to </a:t>
            </a:r>
            <a:r>
              <a:rPr lang="en-CA" b="1" dirty="0"/>
              <a:t>ensure its accuracy</a:t>
            </a:r>
            <a:r>
              <a:rPr lang="en-CA" dirty="0"/>
              <a:t>, and to </a:t>
            </a:r>
            <a:r>
              <a:rPr lang="en-CA" b="1" dirty="0"/>
              <a:t>request correction</a:t>
            </a:r>
            <a:r>
              <a:rPr lang="en-CA" dirty="0"/>
              <a:t> of errors.</a:t>
            </a:r>
          </a:p>
        </p:txBody>
      </p:sp>
    </p:spTree>
    <p:extLst>
      <p:ext uri="{BB962C8B-B14F-4D97-AF65-F5344CB8AC3E}">
        <p14:creationId xmlns:p14="http://schemas.microsoft.com/office/powerpoint/2010/main" val="271897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44B5-BAB3-416F-9B1B-AAB17BEA0B28}"/>
              </a:ext>
            </a:extLst>
          </p:cNvPr>
          <p:cNvSpPr>
            <a:spLocks noGrp="1"/>
          </p:cNvSpPr>
          <p:nvPr>
            <p:ph type="title"/>
          </p:nvPr>
        </p:nvSpPr>
        <p:spPr/>
        <p:txBody>
          <a:bodyPr/>
          <a:lstStyle/>
          <a:p>
            <a:r>
              <a:rPr lang="en-CA" dirty="0"/>
              <a:t>Any person can apply to access information</a:t>
            </a:r>
          </a:p>
        </p:txBody>
      </p:sp>
      <p:sp>
        <p:nvSpPr>
          <p:cNvPr id="3" name="Content Placeholder 2">
            <a:extLst>
              <a:ext uri="{FF2B5EF4-FFF2-40B4-BE49-F238E27FC236}">
                <a16:creationId xmlns:a16="http://schemas.microsoft.com/office/drawing/2014/main" id="{04A91F19-48F5-4201-A644-EDE6A001DD4C}"/>
              </a:ext>
            </a:extLst>
          </p:cNvPr>
          <p:cNvSpPr>
            <a:spLocks noGrp="1"/>
          </p:cNvSpPr>
          <p:nvPr>
            <p:ph sz="quarter" idx="10"/>
          </p:nvPr>
        </p:nvSpPr>
        <p:spPr/>
        <p:txBody>
          <a:bodyPr/>
          <a:lstStyle/>
          <a:p>
            <a:pPr marL="457200" indent="-457200">
              <a:buFont typeface="Arial" panose="020B0604020202020204" pitchFamily="34" charset="0"/>
              <a:buChar char="•"/>
            </a:pPr>
            <a:r>
              <a:rPr lang="en-US" altLang="en-US" sz="2800" dirty="0"/>
              <a:t>ALL </a:t>
            </a:r>
            <a:r>
              <a:rPr lang="en-US" altLang="en-US" sz="2800" b="1" dirty="0"/>
              <a:t>records </a:t>
            </a:r>
            <a:r>
              <a:rPr lang="en-US" altLang="en-US" sz="2800" dirty="0"/>
              <a:t>in the custody or </a:t>
            </a:r>
            <a:r>
              <a:rPr lang="en-US" altLang="en-US" sz="2800" u="sng" dirty="0"/>
              <a:t>under the control</a:t>
            </a:r>
            <a:r>
              <a:rPr lang="en-US" altLang="en-US" sz="2800" dirty="0"/>
              <a:t> of Saint Mary’s University are subject to the Act, and are “FOIPOP-able”</a:t>
            </a:r>
          </a:p>
          <a:p>
            <a:pPr marL="457200" indent="-457200">
              <a:buFont typeface="Arial" panose="020B0604020202020204" pitchFamily="34" charset="0"/>
              <a:buChar char="•"/>
            </a:pPr>
            <a:r>
              <a:rPr lang="en-US" altLang="en-US" sz="2800" dirty="0"/>
              <a:t>If an employee does work on a personal device, or uses personal email, that record must be produced in response to an access to information request</a:t>
            </a:r>
          </a:p>
          <a:p>
            <a:pPr marL="457200" indent="-457200">
              <a:buFont typeface="Arial" panose="020B0604020202020204" pitchFamily="34" charset="0"/>
              <a:buChar char="•"/>
            </a:pPr>
            <a:r>
              <a:rPr lang="en-US" altLang="en-US" sz="2800" dirty="0"/>
              <a:t>The university has the right to conduct a search for records in the event of a </a:t>
            </a:r>
            <a:r>
              <a:rPr lang="en-US" altLang="en-US" dirty="0"/>
              <a:t>FOIPOP request</a:t>
            </a:r>
            <a:endParaRPr lang="en-US" altLang="en-US" sz="2800" dirty="0"/>
          </a:p>
          <a:p>
            <a:endParaRPr lang="en-CA" dirty="0"/>
          </a:p>
        </p:txBody>
      </p:sp>
    </p:spTree>
    <p:extLst>
      <p:ext uri="{BB962C8B-B14F-4D97-AF65-F5344CB8AC3E}">
        <p14:creationId xmlns:p14="http://schemas.microsoft.com/office/powerpoint/2010/main" val="149866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DE45-34A4-4F6E-AE6E-C78619A1F15F}"/>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Privacy protection is everyone’s responsibility</a:t>
            </a:r>
          </a:p>
        </p:txBody>
      </p:sp>
      <p:sp>
        <p:nvSpPr>
          <p:cNvPr id="3" name="Content Placeholder 2">
            <a:extLst>
              <a:ext uri="{FF2B5EF4-FFF2-40B4-BE49-F238E27FC236}">
                <a16:creationId xmlns:a16="http://schemas.microsoft.com/office/drawing/2014/main" id="{98E7FCAB-49D8-48F5-BE8D-5C8DDECA22DD}"/>
              </a:ext>
            </a:extLst>
          </p:cNvPr>
          <p:cNvSpPr>
            <a:spLocks noGrp="1"/>
          </p:cNvSpPr>
          <p:nvPr>
            <p:ph sz="quarter" idx="10"/>
          </p:nvPr>
        </p:nvSpPr>
        <p:spPr>
          <a:xfrm>
            <a:off x="4223982" y="3752850"/>
            <a:ext cx="7485413" cy="2452687"/>
          </a:xfrm>
        </p:spPr>
        <p:txBody>
          <a:bodyPr vert="horz" lIns="91440" tIns="45720" rIns="91440" bIns="45720" rtlCol="0" anchor="ctr">
            <a:normAutofit/>
          </a:bodyPr>
          <a:lstStyle/>
          <a:p>
            <a:pPr marL="457200" indent="-228600">
              <a:buFont typeface="Arial" panose="020B0604020202020204" pitchFamily="34" charset="0"/>
              <a:buChar char="•"/>
            </a:pPr>
            <a:r>
              <a:rPr lang="en-US" sz="1800" dirty="0">
                <a:solidFill>
                  <a:schemeClr val="tx1"/>
                </a:solidFill>
              </a:rPr>
              <a:t>Privacy rules apply to the collection, use, and disclosure of personal information</a:t>
            </a:r>
          </a:p>
          <a:p>
            <a:pPr marL="457200" indent="-228600">
              <a:buFont typeface="Arial" panose="020B0604020202020204" pitchFamily="34" charset="0"/>
              <a:buChar char="•"/>
            </a:pPr>
            <a:r>
              <a:rPr lang="en-US" sz="1800" dirty="0">
                <a:solidFill>
                  <a:schemeClr val="tx1"/>
                </a:solidFill>
              </a:rPr>
              <a:t>The University maintains records of personal information as a routine part of its operations</a:t>
            </a:r>
          </a:p>
          <a:p>
            <a:pPr marL="457200" indent="-228600">
              <a:buFont typeface="Arial" panose="020B0604020202020204" pitchFamily="34" charset="0"/>
              <a:buChar char="•"/>
            </a:pPr>
            <a:r>
              <a:rPr lang="en-US" sz="1800" dirty="0">
                <a:solidFill>
                  <a:schemeClr val="tx1"/>
                </a:solidFill>
              </a:rPr>
              <a:t>Every employee plays a role in ensuring we meet legal requirements</a:t>
            </a:r>
          </a:p>
          <a:p>
            <a:pPr indent="-228600">
              <a:buFont typeface="Arial" panose="020B0604020202020204" pitchFamily="34" charset="0"/>
              <a:buChar char="•"/>
            </a:pPr>
            <a:endParaRPr lang="en-US" sz="1800" dirty="0">
              <a:solidFill>
                <a:schemeClr val="tx1"/>
              </a:solidFill>
              <a:latin typeface="+mn-lt"/>
              <a:cs typeface="+mn-cs"/>
            </a:endParaRPr>
          </a:p>
        </p:txBody>
      </p:sp>
      <p:pic>
        <p:nvPicPr>
          <p:cNvPr id="5" name="Picture 4">
            <a:extLst>
              <a:ext uri="{FF2B5EF4-FFF2-40B4-BE49-F238E27FC236}">
                <a16:creationId xmlns:a16="http://schemas.microsoft.com/office/drawing/2014/main" id="{19E09961-C68C-6670-C094-839F4B76BE34}"/>
              </a:ext>
            </a:extLst>
          </p:cNvPr>
          <p:cNvPicPr>
            <a:picLocks noChangeAspect="1"/>
          </p:cNvPicPr>
          <p:nvPr/>
        </p:nvPicPr>
        <p:blipFill rotWithShape="1">
          <a:blip r:embed="rId3"/>
          <a:srcRect t="8267" b="7008"/>
          <a:stretch/>
        </p:blipFill>
        <p:spPr>
          <a:xfrm>
            <a:off x="3068466" y="333632"/>
            <a:ext cx="6055067" cy="3419218"/>
          </a:xfrm>
          <a:prstGeom prst="rect">
            <a:avLst/>
          </a:prstGeom>
        </p:spPr>
      </p:pic>
    </p:spTree>
    <p:extLst>
      <p:ext uri="{BB962C8B-B14F-4D97-AF65-F5344CB8AC3E}">
        <p14:creationId xmlns:p14="http://schemas.microsoft.com/office/powerpoint/2010/main" val="1568052624"/>
      </p:ext>
    </p:extLst>
  </p:cSld>
  <p:clrMapOvr>
    <a:masterClrMapping/>
  </p:clrMapOvr>
</p:sld>
</file>

<file path=ppt/theme/theme1.xml><?xml version="1.0" encoding="utf-8"?>
<a:theme xmlns:a="http://schemas.openxmlformats.org/drawingml/2006/main" name="Office Theme">
  <a:themeElements>
    <a:clrScheme name="SMU Palette">
      <a:dk1>
        <a:srgbClr val="9C2135"/>
      </a:dk1>
      <a:lt1>
        <a:srgbClr val="FFFFFF"/>
      </a:lt1>
      <a:dk2>
        <a:srgbClr val="612041"/>
      </a:dk2>
      <a:lt2>
        <a:srgbClr val="FFFFFF"/>
      </a:lt2>
      <a:accent1>
        <a:srgbClr val="00A8CE"/>
      </a:accent1>
      <a:accent2>
        <a:srgbClr val="FF6914"/>
      </a:accent2>
      <a:accent3>
        <a:srgbClr val="A5A5A5"/>
      </a:accent3>
      <a:accent4>
        <a:srgbClr val="F1DB00"/>
      </a:accent4>
      <a:accent5>
        <a:srgbClr val="00A8CE"/>
      </a:accent5>
      <a:accent6>
        <a:srgbClr val="83BD00"/>
      </a:accent6>
      <a:hlink>
        <a:srgbClr val="00A8CE"/>
      </a:hlink>
      <a:folHlink>
        <a:srgbClr val="9C21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FA1145B336E84580DC926710503A8A" ma:contentTypeVersion="18" ma:contentTypeDescription="Create a new document." ma:contentTypeScope="" ma:versionID="f2d1e95224232b7e907a4143878a2a1a">
  <xsd:schema xmlns:xsd="http://www.w3.org/2001/XMLSchema" xmlns:xs="http://www.w3.org/2001/XMLSchema" xmlns:p="http://schemas.microsoft.com/office/2006/metadata/properties" xmlns:ns2="ce2b050a-7c16-4cb3-8983-486e4802430d" xmlns:ns3="9922fa5f-006b-41d8-9ead-2718c1214947" xmlns:ns4="57ae58a1-f36d-4e70-baea-5f3d2f98b99d" targetNamespace="http://schemas.microsoft.com/office/2006/metadata/properties" ma:root="true" ma:fieldsID="83c33b71a05446a7772f616ef3128c6b" ns2:_="" ns3:_="" ns4:_="">
    <xsd:import namespace="ce2b050a-7c16-4cb3-8983-486e4802430d"/>
    <xsd:import namespace="9922fa5f-006b-41d8-9ead-2718c1214947"/>
    <xsd:import namespace="57ae58a1-f36d-4e70-baea-5f3d2f98b99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Responsive" minOccurs="0"/>
                <xsd:element ref="ns2:lcf76f155ced4ddcb4097134ff3c332f" minOccurs="0"/>
                <xsd:element ref="ns3:TaxCatchAll" minOccurs="0"/>
                <xsd:element ref="ns2:MediaServiceObjectDetectorVersions" minOccurs="0"/>
                <xsd:element ref="ns2:MediaLengthInSeconds"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b050a-7c16-4cb3-8983-486e48024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Responsive" ma:index="17" nillable="true" ma:displayName="Responsive" ma:default="1" ma:format="Dropdown" ma:internalName="Responsive">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e319b80-dce2-4168-bd5f-a037e1e260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2fa5f-006b-41d8-9ead-2718c121494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39029bc-4597-4010-860a-9d4a00d26928}" ma:internalName="TaxCatchAll" ma:showField="CatchAllData" ma:web="57ae58a1-f36d-4e70-baea-5f3d2f98b9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7ae58a1-f36d-4e70-baea-5f3d2f98b99d"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sponsive xmlns="ce2b050a-7c16-4cb3-8983-486e4802430d">true</Responsive>
    <TaxCatchAll xmlns="9922fa5f-006b-41d8-9ead-2718c1214947" xsi:nil="true"/>
    <lcf76f155ced4ddcb4097134ff3c332f xmlns="ce2b050a-7c16-4cb3-8983-486e480243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3035B5-18D4-4C81-81E6-9CED8F7129FF}">
  <ds:schemaRefs>
    <ds:schemaRef ds:uri="http://schemas.microsoft.com/sharepoint/v3/contenttype/forms"/>
  </ds:schemaRefs>
</ds:datastoreItem>
</file>

<file path=customXml/itemProps2.xml><?xml version="1.0" encoding="utf-8"?>
<ds:datastoreItem xmlns:ds="http://schemas.openxmlformats.org/officeDocument/2006/customXml" ds:itemID="{13C7FAB7-95FD-4096-952A-064D31B0B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b050a-7c16-4cb3-8983-486e4802430d"/>
    <ds:schemaRef ds:uri="9922fa5f-006b-41d8-9ead-2718c1214947"/>
    <ds:schemaRef ds:uri="57ae58a1-f36d-4e70-baea-5f3d2f98b9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B7FE4F-F307-483B-8E0A-161C4C0F2D97}">
  <ds:schemaRefs>
    <ds:schemaRef ds:uri="http://purl.org/dc/dcmitype/"/>
    <ds:schemaRef ds:uri="http://purl.org/dc/terms/"/>
    <ds:schemaRef ds:uri="ce2b050a-7c16-4cb3-8983-486e4802430d"/>
    <ds:schemaRef ds:uri="http://purl.org/dc/elements/1.1/"/>
    <ds:schemaRef ds:uri="http://schemas.microsoft.com/office/2006/documentManagement/types"/>
    <ds:schemaRef ds:uri="http://www.w3.org/XML/1998/namespace"/>
    <ds:schemaRef ds:uri="57ae58a1-f36d-4e70-baea-5f3d2f98b99d"/>
    <ds:schemaRef ds:uri="http://schemas.microsoft.com/office/infopath/2007/PartnerControls"/>
    <ds:schemaRef ds:uri="http://schemas.openxmlformats.org/package/2006/metadata/core-properties"/>
    <ds:schemaRef ds:uri="9922fa5f-006b-41d8-9ead-2718c121494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424</TotalTime>
  <Words>1907</Words>
  <Application>Microsoft Office PowerPoint</Application>
  <PresentationFormat>Widescreen</PresentationFormat>
  <Paragraphs>190</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Privacy matters …</vt:lpstr>
      <vt:lpstr>Overview</vt:lpstr>
      <vt:lpstr>Why privacy matters</vt:lpstr>
      <vt:lpstr>What is personal information?</vt:lpstr>
      <vt:lpstr>FOIPOP Act</vt:lpstr>
      <vt:lpstr>Information and privacy rights</vt:lpstr>
      <vt:lpstr>What is a record?</vt:lpstr>
      <vt:lpstr>Any person can apply to access information</vt:lpstr>
      <vt:lpstr>Privacy protection is everyone’s responsibility</vt:lpstr>
      <vt:lpstr>The balancing act</vt:lpstr>
      <vt:lpstr>Basics of privacy protection</vt:lpstr>
      <vt:lpstr>Part 2</vt:lpstr>
      <vt:lpstr>What is a privacy breach?</vt:lpstr>
      <vt:lpstr>Best practices</vt:lpstr>
      <vt:lpstr>Best practices: technology</vt:lpstr>
      <vt:lpstr>Best practices: mobile devices and working from home</vt:lpstr>
      <vt:lpstr>Best practices: on campus</vt:lpstr>
      <vt:lpstr>Last word: recording</vt:lpstr>
      <vt:lpstr>Privacy and information security resources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Claire Milton</cp:lastModifiedBy>
  <cp:revision>20</cp:revision>
  <cp:lastPrinted>2022-12-07T17:14:27Z</cp:lastPrinted>
  <dcterms:created xsi:type="dcterms:W3CDTF">2021-03-03T18:22:16Z</dcterms:created>
  <dcterms:modified xsi:type="dcterms:W3CDTF">2024-03-26T14:17:45Z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0x010100D3FA1145B336E84580DC926710503A8A</vt:lpwstr>
  </property>
  <property fmtid="{D5CDD505-2E9C-101B-9397-08002B2CF9AE}" pid="3" name="MediaServiceImageTags">
    <vt:lpwstr/>
  </property>
</Properties>
</file>